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8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414" r:id="rId2"/>
    <p:sldId id="657" r:id="rId3"/>
    <p:sldId id="707" r:id="rId4"/>
    <p:sldId id="708" r:id="rId5"/>
    <p:sldId id="709" r:id="rId6"/>
    <p:sldId id="710" r:id="rId7"/>
    <p:sldId id="712" r:id="rId8"/>
    <p:sldId id="713" r:id="rId9"/>
    <p:sldId id="714" r:id="rId10"/>
    <p:sldId id="715" r:id="rId11"/>
    <p:sldId id="716" r:id="rId12"/>
    <p:sldId id="711" r:id="rId13"/>
    <p:sldId id="717" r:id="rId14"/>
    <p:sldId id="718" r:id="rId15"/>
    <p:sldId id="704" r:id="rId16"/>
    <p:sldId id="720" r:id="rId17"/>
    <p:sldId id="722" r:id="rId18"/>
    <p:sldId id="726" r:id="rId19"/>
    <p:sldId id="723" r:id="rId20"/>
    <p:sldId id="724" r:id="rId21"/>
    <p:sldId id="725" r:id="rId22"/>
    <p:sldId id="727" r:id="rId23"/>
    <p:sldId id="743" r:id="rId24"/>
    <p:sldId id="719" r:id="rId25"/>
    <p:sldId id="742" r:id="rId26"/>
    <p:sldId id="728" r:id="rId27"/>
    <p:sldId id="737" r:id="rId28"/>
    <p:sldId id="738" r:id="rId29"/>
    <p:sldId id="739" r:id="rId30"/>
    <p:sldId id="729" r:id="rId31"/>
    <p:sldId id="746" r:id="rId32"/>
    <p:sldId id="744" r:id="rId33"/>
    <p:sldId id="745" r:id="rId34"/>
    <p:sldId id="730" r:id="rId35"/>
    <p:sldId id="731" r:id="rId36"/>
    <p:sldId id="692" r:id="rId37"/>
    <p:sldId id="732" r:id="rId38"/>
    <p:sldId id="733" r:id="rId39"/>
    <p:sldId id="735" r:id="rId40"/>
    <p:sldId id="736" r:id="rId41"/>
    <p:sldId id="734" r:id="rId42"/>
    <p:sldId id="740" r:id="rId43"/>
    <p:sldId id="741" r:id="rId44"/>
    <p:sldId id="675" r:id="rId45"/>
    <p:sldId id="747" r:id="rId46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261565C-1067-45BF-951D-CA3CEB25B79A}">
          <p14:sldIdLst>
            <p14:sldId id="414"/>
            <p14:sldId id="657"/>
            <p14:sldId id="707"/>
            <p14:sldId id="708"/>
            <p14:sldId id="709"/>
            <p14:sldId id="710"/>
            <p14:sldId id="712"/>
            <p14:sldId id="713"/>
            <p14:sldId id="714"/>
            <p14:sldId id="715"/>
            <p14:sldId id="716"/>
            <p14:sldId id="711"/>
            <p14:sldId id="717"/>
            <p14:sldId id="718"/>
            <p14:sldId id="704"/>
            <p14:sldId id="720"/>
            <p14:sldId id="722"/>
            <p14:sldId id="726"/>
            <p14:sldId id="723"/>
            <p14:sldId id="724"/>
            <p14:sldId id="725"/>
            <p14:sldId id="727"/>
            <p14:sldId id="743"/>
            <p14:sldId id="719"/>
            <p14:sldId id="742"/>
            <p14:sldId id="728"/>
            <p14:sldId id="737"/>
            <p14:sldId id="738"/>
            <p14:sldId id="739"/>
            <p14:sldId id="729"/>
            <p14:sldId id="746"/>
            <p14:sldId id="744"/>
            <p14:sldId id="745"/>
            <p14:sldId id="730"/>
            <p14:sldId id="731"/>
            <p14:sldId id="692"/>
            <p14:sldId id="732"/>
            <p14:sldId id="733"/>
            <p14:sldId id="735"/>
            <p14:sldId id="736"/>
            <p14:sldId id="734"/>
            <p14:sldId id="740"/>
            <p14:sldId id="741"/>
            <p14:sldId id="675"/>
            <p14:sldId id="7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icolas Saunier" initials="NS" lastIdx="44" clrIdx="0"/>
  <p:cmAuthor id="1" name="Joshua Stipancic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2010"/>
    <a:srgbClr val="C8C8C8"/>
    <a:srgbClr val="DE2010"/>
    <a:srgbClr val="2385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42" autoAdjust="0"/>
    <p:restoredTop sz="88807" autoAdjust="0"/>
  </p:normalViewPr>
  <p:slideViewPr>
    <p:cSldViewPr snapToObjects="1">
      <p:cViewPr varScale="1">
        <p:scale>
          <a:sx n="59" d="100"/>
          <a:sy n="59" d="100"/>
        </p:scale>
        <p:origin x="608" y="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24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Objects="1">
      <p:cViewPr varScale="1">
        <p:scale>
          <a:sx n="63" d="100"/>
          <a:sy n="63" d="100"/>
        </p:scale>
        <p:origin x="2770" y="6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DE0E85A-3B25-48B0-8B7F-380198599903}" type="datetimeFigureOut">
              <a:rPr lang="en-US" smtClean="0"/>
              <a:pPr/>
              <a:t>10/16/2020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47AD3EB-992D-4A7C-9D59-C44C63BC8A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4204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952D08C-A88F-4C18-8DFD-7C6E4B48C73D}" type="datetimeFigureOut">
              <a:rPr lang="en-CA" smtClean="0"/>
              <a:pPr/>
              <a:t>2020-10-16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7639417-32C5-4F06-9EF4-662629C40CCD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32012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users.umiacs.umd.edu/~jbg/teaching/CMSC_726/18d.pdf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639417-32C5-4F06-9EF4-662629C40CCD}" type="slidenum">
              <a:rPr lang="en-CA" smtClean="0"/>
              <a:pPr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3325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639417-32C5-4F06-9EF4-662629C40CCD}" type="slidenum">
              <a:rPr lang="en-CA" smtClean="0"/>
              <a:pPr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4170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altLang="zh-CN">
                <a:hlinkClick r:id="rId3"/>
              </a:rPr>
              <a:t>http://users.umiacs.umd.edu/~jbg/teaching/CMSC_726/18d.pdf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639417-32C5-4F06-9EF4-662629C40CCD}" type="slidenum">
              <a:rPr lang="en-CA" smtClean="0"/>
              <a:pPr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9862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4864" y="2636912"/>
            <a:ext cx="8584187" cy="676540"/>
          </a:xfrm>
        </p:spPr>
        <p:txBody>
          <a:bodyPr>
            <a:normAutofit/>
          </a:bodyPr>
          <a:lstStyle>
            <a:lvl1pPr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4864" y="3161052"/>
            <a:ext cx="8584187" cy="748553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0" y="6525344"/>
            <a:ext cx="12192000" cy="332656"/>
          </a:xfrm>
          <a:prstGeom prst="rect">
            <a:avLst/>
          </a:prstGeom>
          <a:solidFill>
            <a:srgbClr val="DE201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9840416" y="6564022"/>
            <a:ext cx="22384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F2FEB3F-E3D3-4392-B002-D2856A6DAAD5}" type="slidenum">
              <a:rPr lang="en-CA" sz="1050" b="0" kern="1000" spc="50" baseline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CA" sz="1050" b="0" kern="1000" spc="50" baseline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3352" y="6561876"/>
            <a:ext cx="68467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1050" b="0" kern="1000" spc="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Literature review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382" y="506130"/>
            <a:ext cx="11137237" cy="589156"/>
          </a:xfrm>
        </p:spPr>
        <p:txBody>
          <a:bodyPr anchor="ctr"/>
          <a:lstStyle>
            <a:lvl1pPr algn="l" fontAlgn="ctr"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27382" y="1196752"/>
            <a:ext cx="11137237" cy="5328592"/>
          </a:xfrm>
        </p:spPr>
        <p:txBody>
          <a:bodyPr>
            <a:normAutofit/>
          </a:bodyPr>
          <a:lstStyle>
            <a:lvl1pPr marL="91440" indent="-182880"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1500" indent="-274320">
              <a:buFont typeface="Courier New" panose="02070309020205020404" pitchFamily="49" charset="0"/>
              <a:buChar char="o"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0100" indent="-342900"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-342900"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57300" indent="-342900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</a:p>
          <a:p>
            <a:pPr lvl="4"/>
            <a:r>
              <a:rPr lang="en-CA" dirty="0"/>
              <a:t> </a:t>
            </a:r>
          </a:p>
          <a:p>
            <a:pPr lvl="4"/>
            <a:endParaRPr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33265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206339" y="38678"/>
            <a:ext cx="8725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F2FEB3F-E3D3-4392-B002-D2856A6DAAD5}" type="slidenum">
              <a:rPr lang="en-CA" sz="1050" b="0" kern="1000" spc="50" baseline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CA" sz="1050" b="0" kern="1000" spc="50" baseline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3352" y="36532"/>
            <a:ext cx="76148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altLang="zh-CN" sz="1050" b="0" kern="1000" spc="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Literature review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4633" y="484094"/>
            <a:ext cx="10075084" cy="78466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CA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4633" y="1556793"/>
            <a:ext cx="10075084" cy="4569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0329" y="642358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A30023E-9D1A-466C-B055-4EF46546797D}" type="datetime1">
              <a:rPr lang="en-US" smtClean="0"/>
              <a:pPr/>
              <a:t>10/16/2020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8941" y="6423586"/>
            <a:ext cx="81638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4400" y="242235"/>
            <a:ext cx="7387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AF02B71-8991-4516-A01E-F1A9ACD28BD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27718" y="1340768"/>
            <a:ext cx="11500929" cy="1158828"/>
          </a:xfrm>
        </p:spPr>
        <p:txBody>
          <a:bodyPr>
            <a:noAutofit/>
          </a:bodyPr>
          <a:lstStyle/>
          <a:p>
            <a:r>
              <a:rPr lang="en-US" sz="3600" b="1" dirty="0"/>
              <a:t>Promoting Coordination through Policy Regularization in Multi-Agent Deep Reinforcement Learning</a:t>
            </a:r>
            <a:endParaRPr lang="en-CA" sz="3600" b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07368" y="3789040"/>
            <a:ext cx="6438140" cy="748553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Literature review</a:t>
            </a:r>
            <a:endParaRPr lang="en-CA" sz="2800" b="1" dirty="0">
              <a:solidFill>
                <a:srgbClr val="C00000"/>
              </a:solidFill>
            </a:endParaRPr>
          </a:p>
        </p:txBody>
      </p:sp>
      <p:pic>
        <p:nvPicPr>
          <p:cNvPr id="8" name="Picture 7" descr="MCCR-RED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384" y="5815476"/>
            <a:ext cx="2103120" cy="49466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ubtitle 4">
            <a:extLst>
              <a:ext uri="{FF2B5EF4-FFF2-40B4-BE49-F238E27FC236}">
                <a16:creationId xmlns:a16="http://schemas.microsoft.com/office/drawing/2014/main" id="{7A9FE690-A69A-499F-A780-73A387CACDD0}"/>
              </a:ext>
            </a:extLst>
          </p:cNvPr>
          <p:cNvSpPr txBox="1">
            <a:spLocks/>
          </p:cNvSpPr>
          <p:nvPr/>
        </p:nvSpPr>
        <p:spPr>
          <a:xfrm>
            <a:off x="1762283" y="4797152"/>
            <a:ext cx="6438140" cy="14976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endParaRPr lang="en-CA" sz="18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972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rrow: Right 21">
            <a:extLst>
              <a:ext uri="{FF2B5EF4-FFF2-40B4-BE49-F238E27FC236}">
                <a16:creationId xmlns:a16="http://schemas.microsoft.com/office/drawing/2014/main" id="{7326DDB6-A1A7-4CB2-8209-A96DCDB30135}"/>
              </a:ext>
            </a:extLst>
          </p:cNvPr>
          <p:cNvSpPr/>
          <p:nvPr/>
        </p:nvSpPr>
        <p:spPr>
          <a:xfrm>
            <a:off x="2496627" y="5005493"/>
            <a:ext cx="4978222" cy="57606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C062D80-D3C8-4B09-9F8E-11414D6A4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</a:rPr>
              <a:t>1 Motivation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ADA06C-73E0-4D9A-8601-E4EADAF2E518}"/>
              </a:ext>
            </a:extLst>
          </p:cNvPr>
          <p:cNvSpPr/>
          <p:nvPr/>
        </p:nvSpPr>
        <p:spPr>
          <a:xfrm>
            <a:off x="911424" y="1196752"/>
            <a:ext cx="10441160" cy="58915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C1C526-9159-4145-8F9A-2353E1F9206A}"/>
              </a:ext>
            </a:extLst>
          </p:cNvPr>
          <p:cNvSpPr txBox="1"/>
          <p:nvPr/>
        </p:nvSpPr>
        <p:spPr>
          <a:xfrm>
            <a:off x="1199456" y="1268760"/>
            <a:ext cx="96490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altLang="zh-CN" sz="2200" b="1" dirty="0">
                <a:latin typeface="Arial" panose="020B0604020202020204" pitchFamily="34" charset="0"/>
                <a:cs typeface="Arial" panose="020B0604020202020204" pitchFamily="34" charset="0"/>
              </a:rPr>
              <a:t>Coordinating the agents’ policies can guide their exploration</a:t>
            </a:r>
            <a:endParaRPr lang="zh-CN" alt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6988E2-CF1D-4F53-B0A5-3E34949F9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614" y="2060848"/>
            <a:ext cx="6800850" cy="21812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98356B-4E97-4025-9943-DA4CC2A52C78}"/>
              </a:ext>
            </a:extLst>
          </p:cNvPr>
          <p:cNvSpPr txBox="1"/>
          <p:nvPr/>
        </p:nvSpPr>
        <p:spPr>
          <a:xfrm>
            <a:off x="581811" y="3914268"/>
            <a:ext cx="1321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Agent 1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B4C0B5-464D-4D08-A14C-DF02E117F6FC}"/>
              </a:ext>
            </a:extLst>
          </p:cNvPr>
          <p:cNvSpPr txBox="1"/>
          <p:nvPr/>
        </p:nvSpPr>
        <p:spPr>
          <a:xfrm>
            <a:off x="2207568" y="3935032"/>
            <a:ext cx="1321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Agent 2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2115C0-BB37-472A-8665-7C9960EB1077}"/>
              </a:ext>
            </a:extLst>
          </p:cNvPr>
          <p:cNvCxnSpPr>
            <a:stCxn id="11" idx="0"/>
          </p:cNvCxnSpPr>
          <p:nvPr/>
        </p:nvCxnSpPr>
        <p:spPr>
          <a:xfrm flipV="1">
            <a:off x="1242459" y="3429000"/>
            <a:ext cx="389045" cy="4852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6642C1-039D-4C8A-A96C-47D7BDB3B133}"/>
              </a:ext>
            </a:extLst>
          </p:cNvPr>
          <p:cNvCxnSpPr>
            <a:cxnSpLocks/>
          </p:cNvCxnSpPr>
          <p:nvPr/>
        </p:nvCxnSpPr>
        <p:spPr>
          <a:xfrm flipV="1">
            <a:off x="2711624" y="3429000"/>
            <a:ext cx="0" cy="4852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7910661-1E53-466D-99DD-12F1ACD11DEC}"/>
              </a:ext>
            </a:extLst>
          </p:cNvPr>
          <p:cNvSpPr txBox="1"/>
          <p:nvPr/>
        </p:nvSpPr>
        <p:spPr>
          <a:xfrm>
            <a:off x="3775551" y="2310505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dirty="0">
                <a:latin typeface="Arial" panose="020B0604020202020204" pitchFamily="34" charset="0"/>
                <a:cs typeface="Arial" panose="020B0604020202020204" pitchFamily="34" charset="0"/>
              </a:rPr>
              <a:t>a=0: move right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32C06F-FCA0-4FBF-BC85-818BA33C958A}"/>
              </a:ext>
            </a:extLst>
          </p:cNvPr>
          <p:cNvSpPr txBox="1"/>
          <p:nvPr/>
        </p:nvSpPr>
        <p:spPr>
          <a:xfrm>
            <a:off x="3775686" y="2647571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dirty="0">
                <a:latin typeface="Arial" panose="020B0604020202020204" pitchFamily="34" charset="0"/>
                <a:cs typeface="Arial" panose="020B0604020202020204" pitchFamily="34" charset="0"/>
              </a:rPr>
              <a:t>a=1: move left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34F706-83A1-4DE9-AD5B-6A3A49D71415}"/>
              </a:ext>
            </a:extLst>
          </p:cNvPr>
          <p:cNvSpPr txBox="1"/>
          <p:nvPr/>
        </p:nvSpPr>
        <p:spPr>
          <a:xfrm>
            <a:off x="6960096" y="1895080"/>
            <a:ext cx="1321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FDE88F-35F4-4DB5-845A-70E7FFA0301C}"/>
              </a:ext>
            </a:extLst>
          </p:cNvPr>
          <p:cNvSpPr txBox="1"/>
          <p:nvPr/>
        </p:nvSpPr>
        <p:spPr>
          <a:xfrm>
            <a:off x="3221306" y="5108859"/>
            <a:ext cx="37822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Impose joint action structure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F521A2-C765-4C8D-9194-4493C3E6607F}"/>
              </a:ext>
            </a:extLst>
          </p:cNvPr>
          <p:cNvSpPr txBox="1"/>
          <p:nvPr/>
        </p:nvSpPr>
        <p:spPr>
          <a:xfrm>
            <a:off x="973762" y="5931591"/>
            <a:ext cx="2160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action space</a:t>
            </a:r>
            <a:endParaRPr lang="zh-CN" alt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993CAE-EA87-4987-816E-FA73E6E3A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62" y="4816987"/>
            <a:ext cx="1609725" cy="990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55E1F9A-43A7-4A99-833D-D175E1BAC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849" y="4716935"/>
            <a:ext cx="4465076" cy="108244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EA9FDBA-84BD-4409-9D49-E1241693944A}"/>
              </a:ext>
            </a:extLst>
          </p:cNvPr>
          <p:cNvSpPr txBox="1"/>
          <p:nvPr/>
        </p:nvSpPr>
        <p:spPr>
          <a:xfrm>
            <a:off x="8660432" y="5982538"/>
            <a:ext cx="3782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Mapped joint action space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1CF5B8A-3793-42BD-BF5E-EB71DFD0EABE}"/>
              </a:ext>
            </a:extLst>
          </p:cNvPr>
          <p:cNvSpPr/>
          <p:nvPr/>
        </p:nvSpPr>
        <p:spPr>
          <a:xfrm>
            <a:off x="8409788" y="5283204"/>
            <a:ext cx="3782212" cy="369332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D2F2BA-A933-4580-B06B-E36492EF815C}"/>
              </a:ext>
            </a:extLst>
          </p:cNvPr>
          <p:cNvSpPr txBox="1"/>
          <p:nvPr/>
        </p:nvSpPr>
        <p:spPr>
          <a:xfrm>
            <a:off x="8420226" y="4172989"/>
            <a:ext cx="3782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Agent 2’s action is conditioned on Agent 1</a:t>
            </a:r>
            <a:endParaRPr lang="zh-CN" alt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170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C062D80-D3C8-4B09-9F8E-11414D6A4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</a:rPr>
              <a:t>1 Motivation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ADA06C-73E0-4D9A-8601-E4EADAF2E518}"/>
              </a:ext>
            </a:extLst>
          </p:cNvPr>
          <p:cNvSpPr/>
          <p:nvPr/>
        </p:nvSpPr>
        <p:spPr>
          <a:xfrm>
            <a:off x="911424" y="1196752"/>
            <a:ext cx="10441160" cy="58915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C1C526-9159-4145-8F9A-2353E1F9206A}"/>
              </a:ext>
            </a:extLst>
          </p:cNvPr>
          <p:cNvSpPr txBox="1"/>
          <p:nvPr/>
        </p:nvSpPr>
        <p:spPr>
          <a:xfrm>
            <a:off x="1199456" y="1268760"/>
            <a:ext cx="96490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altLang="zh-CN" sz="2200" b="1" dirty="0">
                <a:latin typeface="Arial" panose="020B0604020202020204" pitchFamily="34" charset="0"/>
                <a:cs typeface="Arial" panose="020B0604020202020204" pitchFamily="34" charset="0"/>
              </a:rPr>
              <a:t>Coordinating the agents’ policies can guide their exploration</a:t>
            </a:r>
            <a:endParaRPr lang="zh-CN" alt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D049E8-9806-43C5-A8C3-D8FFFBF2E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71" y="2077302"/>
            <a:ext cx="7950696" cy="42745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46011D-B730-4F03-ABC9-3B37DDD0946F}"/>
              </a:ext>
            </a:extLst>
          </p:cNvPr>
          <p:cNvSpPr txBox="1"/>
          <p:nvPr/>
        </p:nvSpPr>
        <p:spPr>
          <a:xfrm>
            <a:off x="8565367" y="3068960"/>
            <a:ext cx="365983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200" b="1" dirty="0">
                <a:latin typeface="Arial" panose="020B0604020202020204" pitchFamily="34" charset="0"/>
                <a:cs typeface="Arial" panose="020B0604020202020204" pitchFamily="34" charset="0"/>
              </a:rPr>
              <a:t>Learning is much more efficient on the task with a constraint enforcing coordination.</a:t>
            </a:r>
            <a:endParaRPr lang="zh-CN" alt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999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C062D80-D3C8-4B09-9F8E-11414D6A4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</a:rPr>
              <a:t>1 Motivation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ADA06C-73E0-4D9A-8601-E4EADAF2E518}"/>
              </a:ext>
            </a:extLst>
          </p:cNvPr>
          <p:cNvSpPr/>
          <p:nvPr/>
        </p:nvSpPr>
        <p:spPr>
          <a:xfrm>
            <a:off x="911424" y="1196752"/>
            <a:ext cx="10441160" cy="58915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C1C526-9159-4145-8F9A-2353E1F9206A}"/>
              </a:ext>
            </a:extLst>
          </p:cNvPr>
          <p:cNvSpPr txBox="1"/>
          <p:nvPr/>
        </p:nvSpPr>
        <p:spPr>
          <a:xfrm>
            <a:off x="1199456" y="1268760"/>
            <a:ext cx="96490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altLang="zh-CN" sz="2200" b="1" dirty="0">
                <a:latin typeface="Arial" panose="020B0604020202020204" pitchFamily="34" charset="0"/>
                <a:cs typeface="Arial" panose="020B0604020202020204" pitchFamily="34" charset="0"/>
              </a:rPr>
              <a:t>Coordinating the agents’ policies can guide their exploration</a:t>
            </a:r>
            <a:endParaRPr lang="zh-CN" alt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06F6057-6D60-491B-A5CC-C578A886199A}"/>
              </a:ext>
            </a:extLst>
          </p:cNvPr>
          <p:cNvSpPr/>
          <p:nvPr/>
        </p:nvSpPr>
        <p:spPr>
          <a:xfrm rot="918961">
            <a:off x="10524493" y="982849"/>
            <a:ext cx="1656184" cy="64807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altLang="zh-CN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endParaRPr lang="zh-CN" altLang="en-US" sz="3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442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C062D80-D3C8-4B09-9F8E-11414D6A4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</a:rPr>
              <a:t>1 Motivation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ADA06C-73E0-4D9A-8601-E4EADAF2E518}"/>
              </a:ext>
            </a:extLst>
          </p:cNvPr>
          <p:cNvSpPr/>
          <p:nvPr/>
        </p:nvSpPr>
        <p:spPr>
          <a:xfrm>
            <a:off x="911424" y="1196752"/>
            <a:ext cx="10441160" cy="58915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C1C526-9159-4145-8F9A-2353E1F9206A}"/>
              </a:ext>
            </a:extLst>
          </p:cNvPr>
          <p:cNvSpPr txBox="1"/>
          <p:nvPr/>
        </p:nvSpPr>
        <p:spPr>
          <a:xfrm>
            <a:off x="1199456" y="1268760"/>
            <a:ext cx="96490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altLang="zh-CN" sz="2200" b="1" dirty="0">
                <a:latin typeface="Arial" panose="020B0604020202020204" pitchFamily="34" charset="0"/>
                <a:cs typeface="Arial" panose="020B0604020202020204" pitchFamily="34" charset="0"/>
              </a:rPr>
              <a:t>Coordinating the agents’ policies can guide their exploration</a:t>
            </a:r>
            <a:endParaRPr lang="zh-CN" alt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06F6057-6D60-491B-A5CC-C578A886199A}"/>
              </a:ext>
            </a:extLst>
          </p:cNvPr>
          <p:cNvSpPr/>
          <p:nvPr/>
        </p:nvSpPr>
        <p:spPr>
          <a:xfrm rot="918961">
            <a:off x="10524493" y="982849"/>
            <a:ext cx="1656184" cy="64807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altLang="zh-CN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endParaRPr lang="zh-CN" altLang="en-US" sz="3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6" descr="Looking for a 3D spline — Onshape">
            <a:extLst>
              <a:ext uri="{FF2B5EF4-FFF2-40B4-BE49-F238E27FC236}">
                <a16:creationId xmlns:a16="http://schemas.microsoft.com/office/drawing/2014/main" id="{1D27E2DB-C999-4B2D-978B-4F4B80BB4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550" y="2132856"/>
            <a:ext cx="2398170" cy="239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A9F275-4C85-41C4-AE59-18E64C4774ED}"/>
              </a:ext>
            </a:extLst>
          </p:cNvPr>
          <p:cNvSpPr txBox="1"/>
          <p:nvPr/>
        </p:nvSpPr>
        <p:spPr>
          <a:xfrm>
            <a:off x="1127448" y="4748927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Agents predict (know) their teammate’s policies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AF423-8255-42E8-A688-4E52F20BD8DD}"/>
              </a:ext>
            </a:extLst>
          </p:cNvPr>
          <p:cNvSpPr txBox="1"/>
          <p:nvPr/>
        </p:nvSpPr>
        <p:spPr>
          <a:xfrm>
            <a:off x="809700" y="5445804"/>
            <a:ext cx="365983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200" b="1" dirty="0">
                <a:latin typeface="Arial" panose="020B0604020202020204" pitchFamily="34" charset="0"/>
                <a:cs typeface="Arial" panose="020B0604020202020204" pitchFamily="34" charset="0"/>
              </a:rPr>
              <a:t>Team regularization (</a:t>
            </a:r>
            <a:r>
              <a:rPr lang="en-US" altLang="zh-CN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TeamReg</a:t>
            </a:r>
            <a:r>
              <a:rPr lang="en-US" altLang="zh-CN" sz="22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479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C062D80-D3C8-4B09-9F8E-11414D6A4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</a:rPr>
              <a:t>1 Motivation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ADA06C-73E0-4D9A-8601-E4EADAF2E518}"/>
              </a:ext>
            </a:extLst>
          </p:cNvPr>
          <p:cNvSpPr/>
          <p:nvPr/>
        </p:nvSpPr>
        <p:spPr>
          <a:xfrm>
            <a:off x="911424" y="1196752"/>
            <a:ext cx="10441160" cy="58915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C1C526-9159-4145-8F9A-2353E1F9206A}"/>
              </a:ext>
            </a:extLst>
          </p:cNvPr>
          <p:cNvSpPr txBox="1"/>
          <p:nvPr/>
        </p:nvSpPr>
        <p:spPr>
          <a:xfrm>
            <a:off x="1199456" y="1268760"/>
            <a:ext cx="96490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altLang="zh-CN" sz="2200" b="1" dirty="0">
                <a:latin typeface="Arial" panose="020B0604020202020204" pitchFamily="34" charset="0"/>
                <a:cs typeface="Arial" panose="020B0604020202020204" pitchFamily="34" charset="0"/>
              </a:rPr>
              <a:t>Coordinating the agents’ policies can guide their exploration</a:t>
            </a:r>
            <a:endParaRPr lang="zh-CN" alt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06F6057-6D60-491B-A5CC-C578A886199A}"/>
              </a:ext>
            </a:extLst>
          </p:cNvPr>
          <p:cNvSpPr/>
          <p:nvPr/>
        </p:nvSpPr>
        <p:spPr>
          <a:xfrm rot="918961">
            <a:off x="10524493" y="982849"/>
            <a:ext cx="1656184" cy="64807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altLang="zh-CN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endParaRPr lang="zh-CN" altLang="en-US" sz="3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6" descr="Looking for a 3D spline — Onshape">
            <a:extLst>
              <a:ext uri="{FF2B5EF4-FFF2-40B4-BE49-F238E27FC236}">
                <a16:creationId xmlns:a16="http://schemas.microsoft.com/office/drawing/2014/main" id="{1D27E2DB-C999-4B2D-978B-4F4B80BB4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550" y="2132856"/>
            <a:ext cx="2398170" cy="239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A9F275-4C85-41C4-AE59-18E64C4774ED}"/>
              </a:ext>
            </a:extLst>
          </p:cNvPr>
          <p:cNvSpPr txBox="1"/>
          <p:nvPr/>
        </p:nvSpPr>
        <p:spPr>
          <a:xfrm>
            <a:off x="1127448" y="4748927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Agents predict (know) their teammate’s policies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4" descr="Photos for free nasty me, minions, crowd - to the desktop">
            <a:extLst>
              <a:ext uri="{FF2B5EF4-FFF2-40B4-BE49-F238E27FC236}">
                <a16:creationId xmlns:a16="http://schemas.microsoft.com/office/drawing/2014/main" id="{06140580-D789-429C-8291-1366F2FF1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104" y="2187285"/>
            <a:ext cx="3513424" cy="219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2680E3-9483-4088-83CF-7498F55A745F}"/>
              </a:ext>
            </a:extLst>
          </p:cNvPr>
          <p:cNvSpPr txBox="1"/>
          <p:nvPr/>
        </p:nvSpPr>
        <p:spPr>
          <a:xfrm>
            <a:off x="7722468" y="4685883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 center(coach) modulates agent’ policies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2373A5-AD00-4886-99FA-767CBC4A410F}"/>
              </a:ext>
            </a:extLst>
          </p:cNvPr>
          <p:cNvSpPr txBox="1"/>
          <p:nvPr/>
        </p:nvSpPr>
        <p:spPr>
          <a:xfrm>
            <a:off x="7404720" y="5446480"/>
            <a:ext cx="365983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200" b="1" dirty="0">
                <a:latin typeface="Arial" panose="020B0604020202020204" pitchFamily="34" charset="0"/>
                <a:cs typeface="Arial" panose="020B0604020202020204" pitchFamily="34" charset="0"/>
              </a:rPr>
              <a:t>Coach regularization (</a:t>
            </a:r>
            <a:r>
              <a:rPr lang="en-US" altLang="zh-CN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CoachReg</a:t>
            </a:r>
            <a:r>
              <a:rPr lang="en-US" altLang="zh-CN" sz="22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07B43B-00FE-481C-9FC9-5FBD74817B0F}"/>
              </a:ext>
            </a:extLst>
          </p:cNvPr>
          <p:cNvSpPr txBox="1"/>
          <p:nvPr/>
        </p:nvSpPr>
        <p:spPr>
          <a:xfrm>
            <a:off x="809700" y="5445804"/>
            <a:ext cx="365983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200" b="1" dirty="0">
                <a:latin typeface="Arial" panose="020B0604020202020204" pitchFamily="34" charset="0"/>
                <a:cs typeface="Arial" panose="020B0604020202020204" pitchFamily="34" charset="0"/>
              </a:rPr>
              <a:t>Team regularization (</a:t>
            </a:r>
            <a:r>
              <a:rPr lang="en-US" altLang="zh-CN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TeamReg</a:t>
            </a:r>
            <a:r>
              <a:rPr lang="en-US" altLang="zh-CN" sz="22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505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A658898-7975-4BB7-B682-A9F470B4D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2" y="1196752"/>
            <a:ext cx="12697410" cy="5328592"/>
          </a:xfrm>
        </p:spPr>
        <p:txBody>
          <a:bodyPr/>
          <a:lstStyle/>
          <a:p>
            <a:pPr marL="0" indent="0">
              <a:buNone/>
            </a:pPr>
            <a:r>
              <a:rPr lang="en-CA" altLang="zh-CN" b="1" dirty="0">
                <a:solidFill>
                  <a:schemeClr val="tx2"/>
                </a:solidFill>
              </a:rPr>
              <a:t>Team regularization</a:t>
            </a:r>
          </a:p>
        </p:txBody>
      </p:sp>
      <p:sp>
        <p:nvSpPr>
          <p:cNvPr id="9" name="标题 4">
            <a:extLst>
              <a:ext uri="{FF2B5EF4-FFF2-40B4-BE49-F238E27FC236}">
                <a16:creationId xmlns:a16="http://schemas.microsoft.com/office/drawing/2014/main" id="{B8BCB103-B313-4D58-8406-800293C2E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82" y="506130"/>
            <a:ext cx="11137237" cy="589156"/>
          </a:xfrm>
        </p:spPr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</a:rPr>
              <a:t>2 Methodology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05C2B5-309C-4F0C-A692-78860A984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539654"/>
            <a:ext cx="4927492" cy="39849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3BF680-DD81-4F71-9462-B79C80795D1E}"/>
              </a:ext>
            </a:extLst>
          </p:cNvPr>
          <p:cNvSpPr txBox="1"/>
          <p:nvPr/>
        </p:nvSpPr>
        <p:spPr>
          <a:xfrm>
            <a:off x="263352" y="5524639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https://arxiv.org/pdf/1706.02275.pdf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25DE97-3CC4-400F-8DB5-D8EBA8FFE451}"/>
              </a:ext>
            </a:extLst>
          </p:cNvPr>
          <p:cNvSpPr txBox="1"/>
          <p:nvPr/>
        </p:nvSpPr>
        <p:spPr>
          <a:xfrm>
            <a:off x="5205922" y="2491217"/>
            <a:ext cx="60746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Train a centralized critics to approximate the value function of the aggregated observations-actions pairs.</a:t>
            </a:r>
          </a:p>
          <a:p>
            <a:r>
              <a:rPr lang="en-US" altLang="zh-CN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2) Train actors restricted to the observation of a single agent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---------------------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MADDPG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260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A658898-7975-4BB7-B682-A9F470B4D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2" y="1196752"/>
            <a:ext cx="12697410" cy="5328592"/>
          </a:xfrm>
        </p:spPr>
        <p:txBody>
          <a:bodyPr/>
          <a:lstStyle/>
          <a:p>
            <a:pPr marL="0" indent="0">
              <a:buNone/>
            </a:pPr>
            <a:r>
              <a:rPr lang="en-CA" altLang="zh-CN" b="1" dirty="0">
                <a:solidFill>
                  <a:schemeClr val="tx2"/>
                </a:solidFill>
              </a:rPr>
              <a:t>Team regularization</a:t>
            </a:r>
          </a:p>
        </p:txBody>
      </p:sp>
      <p:sp>
        <p:nvSpPr>
          <p:cNvPr id="9" name="标题 4">
            <a:extLst>
              <a:ext uri="{FF2B5EF4-FFF2-40B4-BE49-F238E27FC236}">
                <a16:creationId xmlns:a16="http://schemas.microsoft.com/office/drawing/2014/main" id="{B8BCB103-B313-4D58-8406-800293C2E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82" y="506130"/>
            <a:ext cx="11137237" cy="589156"/>
          </a:xfrm>
        </p:spPr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</a:rPr>
              <a:t>2 Methodology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D4580F-1C23-4ECF-8C4B-01DC6BDFC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539654"/>
            <a:ext cx="4927492" cy="39849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127251-CA66-4AAB-B21E-315F3C522BE3}"/>
              </a:ext>
            </a:extLst>
          </p:cNvPr>
          <p:cNvSpPr txBox="1"/>
          <p:nvPr/>
        </p:nvSpPr>
        <p:spPr>
          <a:xfrm>
            <a:off x="263352" y="5524639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https://arxiv.org/pdf/1706.02275.pdf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CC95AB-BE4C-4484-8FB3-7180E47C70CE}"/>
              </a:ext>
            </a:extLst>
          </p:cNvPr>
          <p:cNvSpPr txBox="1"/>
          <p:nvPr/>
        </p:nvSpPr>
        <p:spPr>
          <a:xfrm>
            <a:off x="5205922" y="2491217"/>
            <a:ext cx="60746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Train a centralized critics to approximate the value function of the aggregated observations-actions pairs.</a:t>
            </a:r>
          </a:p>
          <a:p>
            <a:r>
              <a:rPr lang="en-US" altLang="zh-CN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2) Train actors restricted to the observation of a single agent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---------------------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MADDPG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47E898-E99F-424A-8496-874B28269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874" y="4742137"/>
            <a:ext cx="6074654" cy="1207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5935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A658898-7975-4BB7-B682-A9F470B4D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2" y="1196752"/>
            <a:ext cx="12697410" cy="5328592"/>
          </a:xfrm>
        </p:spPr>
        <p:txBody>
          <a:bodyPr/>
          <a:lstStyle/>
          <a:p>
            <a:pPr marL="0" indent="0">
              <a:buNone/>
            </a:pPr>
            <a:r>
              <a:rPr lang="en-CA" altLang="zh-CN" b="1" dirty="0">
                <a:solidFill>
                  <a:schemeClr val="tx2"/>
                </a:solidFill>
              </a:rPr>
              <a:t>Team regularization</a:t>
            </a:r>
          </a:p>
        </p:txBody>
      </p:sp>
      <p:sp>
        <p:nvSpPr>
          <p:cNvPr id="9" name="标题 4">
            <a:extLst>
              <a:ext uri="{FF2B5EF4-FFF2-40B4-BE49-F238E27FC236}">
                <a16:creationId xmlns:a16="http://schemas.microsoft.com/office/drawing/2014/main" id="{B8BCB103-B313-4D58-8406-800293C2E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82" y="506130"/>
            <a:ext cx="11137237" cy="589156"/>
          </a:xfrm>
        </p:spPr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</a:rPr>
              <a:t>2 Methodology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8" name="内容占位符 6">
            <a:extLst>
              <a:ext uri="{FF2B5EF4-FFF2-40B4-BE49-F238E27FC236}">
                <a16:creationId xmlns:a16="http://schemas.microsoft.com/office/drawing/2014/main" id="{728D457A-BE3F-4FF8-A485-2EF7245945C1}"/>
              </a:ext>
            </a:extLst>
          </p:cNvPr>
          <p:cNvSpPr txBox="1">
            <a:spLocks/>
          </p:cNvSpPr>
          <p:nvPr/>
        </p:nvSpPr>
        <p:spPr>
          <a:xfrm>
            <a:off x="839416" y="1529408"/>
            <a:ext cx="12697410" cy="532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18288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71500" indent="-27432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00100" indent="-3429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-3429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257300" indent="-3429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altLang="zh-CN" b="1" dirty="0"/>
              <a:t>Promote agents’ predictability</a:t>
            </a:r>
            <a:endParaRPr lang="zh-CN" altLang="en-US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9F9FE5-6893-4ED1-99FC-D8459F6A8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2003673"/>
            <a:ext cx="7000875" cy="18573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2742CC9-389C-470B-A14A-BFC4D91491A0}"/>
              </a:ext>
            </a:extLst>
          </p:cNvPr>
          <p:cNvSpPr txBox="1"/>
          <p:nvPr/>
        </p:nvSpPr>
        <p:spPr>
          <a:xfrm>
            <a:off x="7994179" y="2747694"/>
            <a:ext cx="3716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dirty="0">
                <a:latin typeface="Arial" panose="020B0604020202020204" pitchFamily="34" charset="0"/>
                <a:cs typeface="Arial" panose="020B0604020202020204" pitchFamily="34" charset="0"/>
              </a:rPr>
              <a:t>Train agent to better estimate his teammate’s policy </a:t>
            </a:r>
          </a:p>
          <a:p>
            <a:r>
              <a:rPr lang="en-CA" altLang="zh-CN" dirty="0">
                <a:latin typeface="Arial" panose="020B0604020202020204" pitchFamily="34" charset="0"/>
                <a:cs typeface="Arial" panose="020B0604020202020204" pitchFamily="34" charset="0"/>
              </a:rPr>
              <a:t>(similar to MADDPG)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D802E4-4936-41E9-8C84-DF63D09AF3BD}"/>
              </a:ext>
            </a:extLst>
          </p:cNvPr>
          <p:cNvCxnSpPr/>
          <p:nvPr/>
        </p:nvCxnSpPr>
        <p:spPr>
          <a:xfrm flipV="1">
            <a:off x="5015880" y="2276872"/>
            <a:ext cx="792088" cy="5760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F73863D-6A67-4553-883C-9FD00194AAC5}"/>
              </a:ext>
            </a:extLst>
          </p:cNvPr>
          <p:cNvSpPr txBox="1"/>
          <p:nvPr/>
        </p:nvSpPr>
        <p:spPr>
          <a:xfrm>
            <a:off x="5951984" y="1916832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dirty="0">
                <a:latin typeface="Arial" panose="020B0604020202020204" pitchFamily="34" charset="0"/>
                <a:cs typeface="Arial" panose="020B0604020202020204" pitchFamily="34" charset="0"/>
              </a:rPr>
              <a:t>Teammate’s actual action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979B17-8A78-4F6F-A928-B02F3096C8EE}"/>
              </a:ext>
            </a:extLst>
          </p:cNvPr>
          <p:cNvSpPr txBox="1"/>
          <p:nvPr/>
        </p:nvSpPr>
        <p:spPr>
          <a:xfrm>
            <a:off x="4087826" y="3824536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dirty="0">
                <a:latin typeface="Arial" panose="020B0604020202020204" pitchFamily="34" charset="0"/>
                <a:cs typeface="Arial" panose="020B0604020202020204" pitchFamily="34" charset="0"/>
              </a:rPr>
              <a:t>Teammate’s actual action approximator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412D33B-5DED-4DCA-A05B-E81E70F6CAD9}"/>
              </a:ext>
            </a:extLst>
          </p:cNvPr>
          <p:cNvCxnSpPr>
            <a:cxnSpLocks/>
          </p:cNvCxnSpPr>
          <p:nvPr/>
        </p:nvCxnSpPr>
        <p:spPr>
          <a:xfrm>
            <a:off x="4167883" y="3429000"/>
            <a:ext cx="423816" cy="3337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585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A658898-7975-4BB7-B682-A9F470B4D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2" y="1196752"/>
            <a:ext cx="12697410" cy="5328592"/>
          </a:xfrm>
        </p:spPr>
        <p:txBody>
          <a:bodyPr/>
          <a:lstStyle/>
          <a:p>
            <a:pPr marL="0" indent="0">
              <a:buNone/>
            </a:pPr>
            <a:r>
              <a:rPr lang="en-CA" altLang="zh-CN" b="1" dirty="0">
                <a:solidFill>
                  <a:schemeClr val="tx2"/>
                </a:solidFill>
              </a:rPr>
              <a:t>Team regularization</a:t>
            </a:r>
          </a:p>
        </p:txBody>
      </p:sp>
      <p:sp>
        <p:nvSpPr>
          <p:cNvPr id="9" name="标题 4">
            <a:extLst>
              <a:ext uri="{FF2B5EF4-FFF2-40B4-BE49-F238E27FC236}">
                <a16:creationId xmlns:a16="http://schemas.microsoft.com/office/drawing/2014/main" id="{B8BCB103-B313-4D58-8406-800293C2E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82" y="506130"/>
            <a:ext cx="11137237" cy="589156"/>
          </a:xfrm>
        </p:spPr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</a:rPr>
              <a:t>2 Methodology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8" name="内容占位符 6">
            <a:extLst>
              <a:ext uri="{FF2B5EF4-FFF2-40B4-BE49-F238E27FC236}">
                <a16:creationId xmlns:a16="http://schemas.microsoft.com/office/drawing/2014/main" id="{728D457A-BE3F-4FF8-A485-2EF7245945C1}"/>
              </a:ext>
            </a:extLst>
          </p:cNvPr>
          <p:cNvSpPr txBox="1">
            <a:spLocks/>
          </p:cNvSpPr>
          <p:nvPr/>
        </p:nvSpPr>
        <p:spPr>
          <a:xfrm>
            <a:off x="839416" y="1529408"/>
            <a:ext cx="12697410" cy="532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18288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71500" indent="-27432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00100" indent="-3429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-3429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257300" indent="-3429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altLang="zh-CN" b="1" dirty="0"/>
              <a:t>Promote agents’ predictability</a:t>
            </a:r>
            <a:endParaRPr lang="zh-CN" altLang="en-US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9F9FE5-6893-4ED1-99FC-D8459F6A8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2003673"/>
            <a:ext cx="7000875" cy="18573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CDA9BA-76E5-4328-913D-CD57478CF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674" y="4463723"/>
            <a:ext cx="6496050" cy="19240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2742CC9-389C-470B-A14A-BFC4D91491A0}"/>
              </a:ext>
            </a:extLst>
          </p:cNvPr>
          <p:cNvSpPr txBox="1"/>
          <p:nvPr/>
        </p:nvSpPr>
        <p:spPr>
          <a:xfrm>
            <a:off x="7994179" y="2747694"/>
            <a:ext cx="3716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dirty="0">
                <a:latin typeface="Arial" panose="020B0604020202020204" pitchFamily="34" charset="0"/>
                <a:cs typeface="Arial" panose="020B0604020202020204" pitchFamily="34" charset="0"/>
              </a:rPr>
              <a:t>Train agent to better estimate his teammate’s policy </a:t>
            </a:r>
          </a:p>
          <a:p>
            <a:r>
              <a:rPr lang="en-CA" altLang="zh-CN" dirty="0">
                <a:latin typeface="Arial" panose="020B0604020202020204" pitchFamily="34" charset="0"/>
                <a:cs typeface="Arial" panose="020B0604020202020204" pitchFamily="34" charset="0"/>
              </a:rPr>
              <a:t>(similar to MADDPG)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BF654E-DFF5-4A3F-8C27-33AFB5EC68FD}"/>
              </a:ext>
            </a:extLst>
          </p:cNvPr>
          <p:cNvSpPr txBox="1"/>
          <p:nvPr/>
        </p:nvSpPr>
        <p:spPr>
          <a:xfrm>
            <a:off x="7974030" y="4870030"/>
            <a:ext cx="3954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agent not only can estimate teammates’ polices well, </a:t>
            </a:r>
            <a:r>
              <a:rPr lang="en-CA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also be estimated by teammate well. </a:t>
            </a:r>
            <a:endParaRPr lang="zh-CN" altLang="en-US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D802E4-4936-41E9-8C84-DF63D09AF3BD}"/>
              </a:ext>
            </a:extLst>
          </p:cNvPr>
          <p:cNvCxnSpPr/>
          <p:nvPr/>
        </p:nvCxnSpPr>
        <p:spPr>
          <a:xfrm flipV="1">
            <a:off x="5015880" y="2276872"/>
            <a:ext cx="792088" cy="5760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F73863D-6A67-4553-883C-9FD00194AAC5}"/>
              </a:ext>
            </a:extLst>
          </p:cNvPr>
          <p:cNvSpPr txBox="1"/>
          <p:nvPr/>
        </p:nvSpPr>
        <p:spPr>
          <a:xfrm>
            <a:off x="5951984" y="1916832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dirty="0">
                <a:latin typeface="Arial" panose="020B0604020202020204" pitchFamily="34" charset="0"/>
                <a:cs typeface="Arial" panose="020B0604020202020204" pitchFamily="34" charset="0"/>
              </a:rPr>
              <a:t>Teammate’s actual action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979B17-8A78-4F6F-A928-B02F3096C8EE}"/>
              </a:ext>
            </a:extLst>
          </p:cNvPr>
          <p:cNvSpPr txBox="1"/>
          <p:nvPr/>
        </p:nvSpPr>
        <p:spPr>
          <a:xfrm>
            <a:off x="4087826" y="3824536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dirty="0">
                <a:latin typeface="Arial" panose="020B0604020202020204" pitchFamily="34" charset="0"/>
                <a:cs typeface="Arial" panose="020B0604020202020204" pitchFamily="34" charset="0"/>
              </a:rPr>
              <a:t>Teammate’s actual action approximator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412D33B-5DED-4DCA-A05B-E81E70F6CAD9}"/>
              </a:ext>
            </a:extLst>
          </p:cNvPr>
          <p:cNvCxnSpPr>
            <a:cxnSpLocks/>
          </p:cNvCxnSpPr>
          <p:nvPr/>
        </p:nvCxnSpPr>
        <p:spPr>
          <a:xfrm>
            <a:off x="4167883" y="3429000"/>
            <a:ext cx="423816" cy="3337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48D5039-39AD-451B-ABA9-BE0C8C391B01}"/>
              </a:ext>
            </a:extLst>
          </p:cNvPr>
          <p:cNvSpPr/>
          <p:nvPr/>
        </p:nvSpPr>
        <p:spPr>
          <a:xfrm>
            <a:off x="4591698" y="4504638"/>
            <a:ext cx="1864341" cy="937829"/>
          </a:xfrm>
          <a:prstGeom prst="rect">
            <a:avLst/>
          </a:prstGeom>
          <a:noFill/>
          <a:ln w="38100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1F592D-CDB5-4301-9701-F58201FE8769}"/>
              </a:ext>
            </a:extLst>
          </p:cNvPr>
          <p:cNvSpPr/>
          <p:nvPr/>
        </p:nvSpPr>
        <p:spPr>
          <a:xfrm>
            <a:off x="3447620" y="5583653"/>
            <a:ext cx="2072316" cy="708077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854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A658898-7975-4BB7-B682-A9F470B4D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2" y="1196752"/>
            <a:ext cx="12697410" cy="5328592"/>
          </a:xfrm>
        </p:spPr>
        <p:txBody>
          <a:bodyPr/>
          <a:lstStyle/>
          <a:p>
            <a:pPr marL="0" indent="0">
              <a:buNone/>
            </a:pPr>
            <a:r>
              <a:rPr lang="en-CA" altLang="zh-CN" b="1" dirty="0">
                <a:solidFill>
                  <a:schemeClr val="tx2"/>
                </a:solidFill>
              </a:rPr>
              <a:t>Team regularization</a:t>
            </a:r>
          </a:p>
        </p:txBody>
      </p:sp>
      <p:sp>
        <p:nvSpPr>
          <p:cNvPr id="9" name="标题 4">
            <a:extLst>
              <a:ext uri="{FF2B5EF4-FFF2-40B4-BE49-F238E27FC236}">
                <a16:creationId xmlns:a16="http://schemas.microsoft.com/office/drawing/2014/main" id="{B8BCB103-B313-4D58-8406-800293C2E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82" y="506130"/>
            <a:ext cx="11137237" cy="589156"/>
          </a:xfrm>
        </p:spPr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</a:rPr>
              <a:t>2 Methodology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ED1AA1-3798-4521-BB6A-C8BF45390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896" y="896284"/>
            <a:ext cx="6840760" cy="59617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D9293F-B9E6-451B-B04D-67AA0DCAA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98" y="3055458"/>
            <a:ext cx="5548402" cy="16433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359BD9-E67D-4028-9EB6-74E5BE9F1805}"/>
              </a:ext>
            </a:extLst>
          </p:cNvPr>
          <p:cNvSpPr txBox="1"/>
          <p:nvPr/>
        </p:nvSpPr>
        <p:spPr>
          <a:xfrm>
            <a:off x="191344" y="2859668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Policy loss to train the actor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C271F9-2186-40C1-A6C7-EF0D2BC19AEB}"/>
              </a:ext>
            </a:extLst>
          </p:cNvPr>
          <p:cNvSpPr/>
          <p:nvPr/>
        </p:nvSpPr>
        <p:spPr>
          <a:xfrm>
            <a:off x="6816080" y="1772816"/>
            <a:ext cx="1584176" cy="187220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910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50BB9D7-EC35-41FB-9B26-78A7D8D63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604" y="1186145"/>
            <a:ext cx="8352928" cy="589156"/>
          </a:xfrm>
        </p:spPr>
        <p:txBody>
          <a:bodyPr/>
          <a:lstStyle/>
          <a:p>
            <a:pPr algn="ctr"/>
            <a:r>
              <a:rPr lang="en-US" altLang="zh-CN" sz="3600" b="1" dirty="0"/>
              <a:t>Contents</a:t>
            </a:r>
            <a:endParaRPr lang="zh-CN" altLang="en-US" sz="3600" b="1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84603DC-2508-405A-84B6-114724F542F0}"/>
              </a:ext>
            </a:extLst>
          </p:cNvPr>
          <p:cNvGrpSpPr/>
          <p:nvPr/>
        </p:nvGrpSpPr>
        <p:grpSpPr>
          <a:xfrm>
            <a:off x="4534705" y="1995387"/>
            <a:ext cx="3965645" cy="3180699"/>
            <a:chOff x="5450973" y="1321672"/>
            <a:chExt cx="5287524" cy="4240928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0B37B730-77D6-40FC-A5BF-C9707F0F7B44}"/>
                </a:ext>
              </a:extLst>
            </p:cNvPr>
            <p:cNvGrpSpPr/>
            <p:nvPr/>
          </p:nvGrpSpPr>
          <p:grpSpPr>
            <a:xfrm>
              <a:off x="5457912" y="1321672"/>
              <a:ext cx="4128458" cy="723028"/>
              <a:chOff x="1343472" y="2350372"/>
              <a:chExt cx="4128458" cy="723028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7B6D7D05-AB29-4513-82FF-A8A21F6C7ECC}"/>
                  </a:ext>
                </a:extLst>
              </p:cNvPr>
              <p:cNvSpPr/>
              <p:nvPr/>
            </p:nvSpPr>
            <p:spPr>
              <a:xfrm>
                <a:off x="1343472" y="2420888"/>
                <a:ext cx="612328" cy="612328"/>
              </a:xfrm>
              <a:prstGeom prst="rect">
                <a:avLst/>
              </a:prstGeom>
              <a:solidFill>
                <a:srgbClr val="0B4F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2BA90FCD-597C-4FB9-A259-5173AB145E2F}"/>
                  </a:ext>
                </a:extLst>
              </p:cNvPr>
              <p:cNvSpPr/>
              <p:nvPr/>
            </p:nvSpPr>
            <p:spPr>
              <a:xfrm>
                <a:off x="1919536" y="2420888"/>
                <a:ext cx="2664296" cy="6398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1B1CC1E3-8885-42FC-93D7-1BB03B4BFBFC}"/>
                  </a:ext>
                </a:extLst>
              </p:cNvPr>
              <p:cNvSpPr txBox="1"/>
              <p:nvPr/>
            </p:nvSpPr>
            <p:spPr>
              <a:xfrm>
                <a:off x="2387658" y="2350372"/>
                <a:ext cx="3084272" cy="697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Motivation</a:t>
                </a:r>
                <a:endPara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734E56D-F5DD-486D-A6E9-0DE3BDEBB04F}"/>
                  </a:ext>
                </a:extLst>
              </p:cNvPr>
              <p:cNvSpPr txBox="1"/>
              <p:nvPr/>
            </p:nvSpPr>
            <p:spPr>
              <a:xfrm>
                <a:off x="1343472" y="2375775"/>
                <a:ext cx="684337" cy="697625"/>
              </a:xfrm>
              <a:prstGeom prst="rect">
                <a:avLst/>
              </a:prstGeom>
              <a:solidFill>
                <a:srgbClr val="DE201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F2480EE-45CA-4BC0-9336-B1F0D81062EC}"/>
                </a:ext>
              </a:extLst>
            </p:cNvPr>
            <p:cNvGrpSpPr/>
            <p:nvPr/>
          </p:nvGrpSpPr>
          <p:grpSpPr>
            <a:xfrm>
              <a:off x="5457913" y="2281188"/>
              <a:ext cx="4800531" cy="770757"/>
              <a:chOff x="1343473" y="2420888"/>
              <a:chExt cx="4800531" cy="770757"/>
            </a:xfrm>
          </p:grpSpPr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63AF1E5-7220-40E3-A725-EEFE235138CA}"/>
                  </a:ext>
                </a:extLst>
              </p:cNvPr>
              <p:cNvSpPr txBox="1"/>
              <p:nvPr/>
            </p:nvSpPr>
            <p:spPr>
              <a:xfrm>
                <a:off x="1343473" y="2480460"/>
                <a:ext cx="684336" cy="697626"/>
              </a:xfrm>
              <a:prstGeom prst="rect">
                <a:avLst/>
              </a:prstGeom>
              <a:solidFill>
                <a:srgbClr val="DE201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D948F909-4E89-439B-8DDD-ACC0DC05FB64}"/>
                  </a:ext>
                </a:extLst>
              </p:cNvPr>
              <p:cNvSpPr/>
              <p:nvPr/>
            </p:nvSpPr>
            <p:spPr>
              <a:xfrm>
                <a:off x="2243638" y="2420888"/>
                <a:ext cx="2340194" cy="6398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3D0ED9D-FD32-4817-88B3-952FAEDDB337}"/>
                  </a:ext>
                </a:extLst>
              </p:cNvPr>
              <p:cNvSpPr txBox="1"/>
              <p:nvPr/>
            </p:nvSpPr>
            <p:spPr>
              <a:xfrm>
                <a:off x="2411738" y="2494019"/>
                <a:ext cx="3732266" cy="697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Methodology</a:t>
                </a:r>
                <a:endPara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9EB08F6F-B1B0-4433-ACBD-915DA69EC5FA}"/>
                </a:ext>
              </a:extLst>
            </p:cNvPr>
            <p:cNvGrpSpPr/>
            <p:nvPr/>
          </p:nvGrpSpPr>
          <p:grpSpPr>
            <a:xfrm>
              <a:off x="5450973" y="3182889"/>
              <a:ext cx="5287524" cy="800211"/>
              <a:chOff x="1336533" y="2420889"/>
              <a:chExt cx="5287524" cy="800211"/>
            </a:xfrm>
          </p:grpSpPr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348672E-8A98-4623-87C9-BCCB2A14E965}"/>
                  </a:ext>
                </a:extLst>
              </p:cNvPr>
              <p:cNvSpPr txBox="1"/>
              <p:nvPr/>
            </p:nvSpPr>
            <p:spPr>
              <a:xfrm>
                <a:off x="1336533" y="2523474"/>
                <a:ext cx="684337" cy="697626"/>
              </a:xfrm>
              <a:prstGeom prst="rect">
                <a:avLst/>
              </a:prstGeom>
              <a:solidFill>
                <a:srgbClr val="DE201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9A4F01AF-A6F5-4533-9FC9-7B7C9237F7DC}"/>
                  </a:ext>
                </a:extLst>
              </p:cNvPr>
              <p:cNvSpPr/>
              <p:nvPr/>
            </p:nvSpPr>
            <p:spPr>
              <a:xfrm>
                <a:off x="2552490" y="2420889"/>
                <a:ext cx="2031341" cy="6398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7543A4C-EF97-4B8E-BAE0-41F186E7B5F3}"/>
                  </a:ext>
                </a:extLst>
              </p:cNvPr>
              <p:cNvSpPr txBox="1"/>
              <p:nvPr/>
            </p:nvSpPr>
            <p:spPr>
              <a:xfrm>
                <a:off x="2409782" y="2523474"/>
                <a:ext cx="4214275" cy="697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Empirical study</a:t>
                </a:r>
                <a:endPara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3108439-0B4F-42C6-B79D-24E67AEABFED}"/>
                </a:ext>
              </a:extLst>
            </p:cNvPr>
            <p:cNvSpPr/>
            <p:nvPr/>
          </p:nvSpPr>
          <p:spPr>
            <a:xfrm>
              <a:off x="6033976" y="4922789"/>
              <a:ext cx="2664296" cy="6398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141086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A658898-7975-4BB7-B682-A9F470B4D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2" y="1196752"/>
            <a:ext cx="12697410" cy="5328592"/>
          </a:xfrm>
        </p:spPr>
        <p:txBody>
          <a:bodyPr/>
          <a:lstStyle/>
          <a:p>
            <a:pPr marL="0" indent="0">
              <a:buNone/>
            </a:pPr>
            <a:r>
              <a:rPr lang="en-CA" altLang="zh-CN" b="1" dirty="0">
                <a:solidFill>
                  <a:schemeClr val="tx2"/>
                </a:solidFill>
              </a:rPr>
              <a:t>Team regularization</a:t>
            </a:r>
          </a:p>
        </p:txBody>
      </p:sp>
      <p:sp>
        <p:nvSpPr>
          <p:cNvPr id="9" name="标题 4">
            <a:extLst>
              <a:ext uri="{FF2B5EF4-FFF2-40B4-BE49-F238E27FC236}">
                <a16:creationId xmlns:a16="http://schemas.microsoft.com/office/drawing/2014/main" id="{B8BCB103-B313-4D58-8406-800293C2E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82" y="506130"/>
            <a:ext cx="11137237" cy="589156"/>
          </a:xfrm>
        </p:spPr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</a:rPr>
              <a:t>2 Methodology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ED1AA1-3798-4521-BB6A-C8BF45390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896" y="896284"/>
            <a:ext cx="6840760" cy="59617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D9293F-B9E6-451B-B04D-67AA0DCAA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98" y="3055458"/>
            <a:ext cx="5548402" cy="16433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359BD9-E67D-4028-9EB6-74E5BE9F1805}"/>
              </a:ext>
            </a:extLst>
          </p:cNvPr>
          <p:cNvSpPr txBox="1"/>
          <p:nvPr/>
        </p:nvSpPr>
        <p:spPr>
          <a:xfrm>
            <a:off x="191344" y="2859668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Policy loss to train the actor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279E11-4084-45C5-9824-8D558D64909A}"/>
              </a:ext>
            </a:extLst>
          </p:cNvPr>
          <p:cNvSpPr/>
          <p:nvPr/>
        </p:nvSpPr>
        <p:spPr>
          <a:xfrm>
            <a:off x="1629611" y="3198839"/>
            <a:ext cx="1224136" cy="56004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2F5B57-8075-46DE-A4E6-5E21379ED4F6}"/>
              </a:ext>
            </a:extLst>
          </p:cNvPr>
          <p:cNvSpPr/>
          <p:nvPr/>
        </p:nvSpPr>
        <p:spPr>
          <a:xfrm>
            <a:off x="6996100" y="6057712"/>
            <a:ext cx="1224136" cy="56004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F029F0-6D8F-4D1A-B550-1C1358A0BC75}"/>
              </a:ext>
            </a:extLst>
          </p:cNvPr>
          <p:cNvSpPr txBox="1"/>
          <p:nvPr/>
        </p:nvSpPr>
        <p:spPr>
          <a:xfrm>
            <a:off x="3067674" y="6017550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Approximated long-term reward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445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A658898-7975-4BB7-B682-A9F470B4D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2" y="1196752"/>
            <a:ext cx="12697410" cy="5328592"/>
          </a:xfrm>
        </p:spPr>
        <p:txBody>
          <a:bodyPr/>
          <a:lstStyle/>
          <a:p>
            <a:pPr marL="0" indent="0">
              <a:buNone/>
            </a:pPr>
            <a:r>
              <a:rPr lang="en-CA" altLang="zh-CN" b="1" dirty="0">
                <a:solidFill>
                  <a:schemeClr val="tx2"/>
                </a:solidFill>
              </a:rPr>
              <a:t>Team regularization</a:t>
            </a:r>
          </a:p>
        </p:txBody>
      </p:sp>
      <p:sp>
        <p:nvSpPr>
          <p:cNvPr id="9" name="标题 4">
            <a:extLst>
              <a:ext uri="{FF2B5EF4-FFF2-40B4-BE49-F238E27FC236}">
                <a16:creationId xmlns:a16="http://schemas.microsoft.com/office/drawing/2014/main" id="{B8BCB103-B313-4D58-8406-800293C2E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82" y="506130"/>
            <a:ext cx="11137237" cy="589156"/>
          </a:xfrm>
        </p:spPr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</a:rPr>
              <a:t>2 Methodology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ED1AA1-3798-4521-BB6A-C8BF45390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896" y="896284"/>
            <a:ext cx="6840760" cy="59617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D9293F-B9E6-451B-B04D-67AA0DCAA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98" y="3055458"/>
            <a:ext cx="5548402" cy="16433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359BD9-E67D-4028-9EB6-74E5BE9F1805}"/>
              </a:ext>
            </a:extLst>
          </p:cNvPr>
          <p:cNvSpPr txBox="1"/>
          <p:nvPr/>
        </p:nvSpPr>
        <p:spPr>
          <a:xfrm>
            <a:off x="191344" y="2859668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Policy loss to train the actor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279E11-4084-45C5-9824-8D558D64909A}"/>
              </a:ext>
            </a:extLst>
          </p:cNvPr>
          <p:cNvSpPr/>
          <p:nvPr/>
        </p:nvSpPr>
        <p:spPr>
          <a:xfrm>
            <a:off x="2943570" y="3229000"/>
            <a:ext cx="1928294" cy="56004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2F5B57-8075-46DE-A4E6-5E21379ED4F6}"/>
              </a:ext>
            </a:extLst>
          </p:cNvPr>
          <p:cNvSpPr/>
          <p:nvPr/>
        </p:nvSpPr>
        <p:spPr>
          <a:xfrm>
            <a:off x="8112224" y="4525144"/>
            <a:ext cx="936104" cy="56004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1C23E0-8AC3-4F36-9068-EC6AB475DC25}"/>
              </a:ext>
            </a:extLst>
          </p:cNvPr>
          <p:cNvSpPr/>
          <p:nvPr/>
        </p:nvSpPr>
        <p:spPr>
          <a:xfrm>
            <a:off x="9120336" y="4828491"/>
            <a:ext cx="936104" cy="56004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2D55A9-C14F-4121-A62B-DE5E2F533CF3}"/>
              </a:ext>
            </a:extLst>
          </p:cNvPr>
          <p:cNvSpPr/>
          <p:nvPr/>
        </p:nvSpPr>
        <p:spPr>
          <a:xfrm>
            <a:off x="2257347" y="3984830"/>
            <a:ext cx="1928294" cy="56004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9B500F-079F-44F2-B69A-7F179B8F5B5B}"/>
              </a:ext>
            </a:extLst>
          </p:cNvPr>
          <p:cNvSpPr txBox="1"/>
          <p:nvPr/>
        </p:nvSpPr>
        <p:spPr>
          <a:xfrm>
            <a:off x="2459596" y="4954512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Promote agents’ predictability</a:t>
            </a:r>
          </a:p>
        </p:txBody>
      </p:sp>
    </p:spTree>
    <p:extLst>
      <p:ext uri="{BB962C8B-B14F-4D97-AF65-F5344CB8AC3E}">
        <p14:creationId xmlns:p14="http://schemas.microsoft.com/office/powerpoint/2010/main" val="2408641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A658898-7975-4BB7-B682-A9F470B4D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2" y="1196752"/>
            <a:ext cx="12697410" cy="5328592"/>
          </a:xfrm>
        </p:spPr>
        <p:txBody>
          <a:bodyPr/>
          <a:lstStyle/>
          <a:p>
            <a:pPr marL="0" indent="0">
              <a:buNone/>
            </a:pPr>
            <a:r>
              <a:rPr lang="en-CA" altLang="zh-CN" b="1" dirty="0">
                <a:solidFill>
                  <a:schemeClr val="tx2"/>
                </a:solidFill>
              </a:rPr>
              <a:t>Team regularization</a:t>
            </a:r>
          </a:p>
        </p:txBody>
      </p:sp>
      <p:sp>
        <p:nvSpPr>
          <p:cNvPr id="9" name="标题 4">
            <a:extLst>
              <a:ext uri="{FF2B5EF4-FFF2-40B4-BE49-F238E27FC236}">
                <a16:creationId xmlns:a16="http://schemas.microsoft.com/office/drawing/2014/main" id="{B8BCB103-B313-4D58-8406-800293C2E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82" y="506130"/>
            <a:ext cx="11137237" cy="589156"/>
          </a:xfrm>
        </p:spPr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</a:rPr>
              <a:t>2 Methodology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ED1AA1-3798-4521-BB6A-C8BF45390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896" y="896284"/>
            <a:ext cx="6840760" cy="59617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D9293F-B9E6-451B-B04D-67AA0DCAA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98" y="3055458"/>
            <a:ext cx="5548402" cy="16433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359BD9-E67D-4028-9EB6-74E5BE9F1805}"/>
              </a:ext>
            </a:extLst>
          </p:cNvPr>
          <p:cNvSpPr txBox="1"/>
          <p:nvPr/>
        </p:nvSpPr>
        <p:spPr>
          <a:xfrm>
            <a:off x="191344" y="2859668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Policy loss to train the actor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279E11-4084-45C5-9824-8D558D64909A}"/>
              </a:ext>
            </a:extLst>
          </p:cNvPr>
          <p:cNvSpPr/>
          <p:nvPr/>
        </p:nvSpPr>
        <p:spPr>
          <a:xfrm>
            <a:off x="2943570" y="3229000"/>
            <a:ext cx="1928294" cy="56004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2F5B57-8075-46DE-A4E6-5E21379ED4F6}"/>
              </a:ext>
            </a:extLst>
          </p:cNvPr>
          <p:cNvSpPr/>
          <p:nvPr/>
        </p:nvSpPr>
        <p:spPr>
          <a:xfrm>
            <a:off x="8112224" y="4525144"/>
            <a:ext cx="936104" cy="56004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1C23E0-8AC3-4F36-9068-EC6AB475DC25}"/>
              </a:ext>
            </a:extLst>
          </p:cNvPr>
          <p:cNvSpPr/>
          <p:nvPr/>
        </p:nvSpPr>
        <p:spPr>
          <a:xfrm>
            <a:off x="9120336" y="4828491"/>
            <a:ext cx="936104" cy="56004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2D55A9-C14F-4121-A62B-DE5E2F533CF3}"/>
              </a:ext>
            </a:extLst>
          </p:cNvPr>
          <p:cNvSpPr/>
          <p:nvPr/>
        </p:nvSpPr>
        <p:spPr>
          <a:xfrm>
            <a:off x="2257347" y="3984830"/>
            <a:ext cx="1928294" cy="56004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9B500F-079F-44F2-B69A-7F179B8F5B5B}"/>
              </a:ext>
            </a:extLst>
          </p:cNvPr>
          <p:cNvSpPr txBox="1"/>
          <p:nvPr/>
        </p:nvSpPr>
        <p:spPr>
          <a:xfrm>
            <a:off x="2459596" y="4954512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Promote agents’ predictability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4667131-6A3D-4E5B-BD1F-ED535CAF0A6B}"/>
              </a:ext>
            </a:extLst>
          </p:cNvPr>
          <p:cNvSpPr/>
          <p:nvPr/>
        </p:nvSpPr>
        <p:spPr>
          <a:xfrm rot="1361604">
            <a:off x="6902220" y="3245828"/>
            <a:ext cx="2852543" cy="995336"/>
          </a:xfrm>
          <a:prstGeom prst="ellipse">
            <a:avLst/>
          </a:prstGeom>
          <a:noFill/>
          <a:ln w="38100">
            <a:solidFill>
              <a:srgbClr val="EC201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174EBB-99CC-4357-9F3C-FCBB51005491}"/>
              </a:ext>
            </a:extLst>
          </p:cNvPr>
          <p:cNvSpPr txBox="1"/>
          <p:nvPr/>
        </p:nvSpPr>
        <p:spPr>
          <a:xfrm>
            <a:off x="7880477" y="4723679"/>
            <a:ext cx="3415822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Each agent’s policy is equipped with additional heads that are trained to predict other agents’ actions. </a:t>
            </a:r>
          </a:p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it seems that the local observation makes no sense.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69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A658898-7975-4BB7-B682-A9F470B4D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2" y="1196752"/>
            <a:ext cx="12697410" cy="5328592"/>
          </a:xfrm>
        </p:spPr>
        <p:txBody>
          <a:bodyPr/>
          <a:lstStyle/>
          <a:p>
            <a:pPr marL="0" indent="0">
              <a:buNone/>
            </a:pPr>
            <a:r>
              <a:rPr lang="en-CA" altLang="zh-CN" b="1" dirty="0">
                <a:solidFill>
                  <a:schemeClr val="tx2"/>
                </a:solidFill>
              </a:rPr>
              <a:t>Coach regularization</a:t>
            </a:r>
          </a:p>
        </p:txBody>
      </p:sp>
      <p:sp>
        <p:nvSpPr>
          <p:cNvPr id="9" name="标题 4">
            <a:extLst>
              <a:ext uri="{FF2B5EF4-FFF2-40B4-BE49-F238E27FC236}">
                <a16:creationId xmlns:a16="http://schemas.microsoft.com/office/drawing/2014/main" id="{B8BCB103-B313-4D58-8406-800293C2E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82" y="506130"/>
            <a:ext cx="11137237" cy="589156"/>
          </a:xfrm>
        </p:spPr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</a:rPr>
              <a:t>2 Methodology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38F456-5B1A-4B13-B230-A3CBBBA74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82" y="1582426"/>
            <a:ext cx="5928658" cy="504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736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A658898-7975-4BB7-B682-A9F470B4D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2" y="1196752"/>
            <a:ext cx="12697410" cy="5328592"/>
          </a:xfrm>
        </p:spPr>
        <p:txBody>
          <a:bodyPr/>
          <a:lstStyle/>
          <a:p>
            <a:pPr marL="0" indent="0">
              <a:buNone/>
            </a:pPr>
            <a:r>
              <a:rPr lang="en-CA" altLang="zh-CN" b="1" dirty="0">
                <a:solidFill>
                  <a:schemeClr val="tx2"/>
                </a:solidFill>
              </a:rPr>
              <a:t>Coach regularization</a:t>
            </a:r>
          </a:p>
        </p:txBody>
      </p:sp>
      <p:sp>
        <p:nvSpPr>
          <p:cNvPr id="9" name="标题 4">
            <a:extLst>
              <a:ext uri="{FF2B5EF4-FFF2-40B4-BE49-F238E27FC236}">
                <a16:creationId xmlns:a16="http://schemas.microsoft.com/office/drawing/2014/main" id="{B8BCB103-B313-4D58-8406-800293C2E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82" y="506130"/>
            <a:ext cx="11137237" cy="589156"/>
          </a:xfrm>
        </p:spPr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</a:rPr>
              <a:t>2 Methodology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38F456-5B1A-4B13-B230-A3CBBBA74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82" y="1582426"/>
            <a:ext cx="5928658" cy="50443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1EB047-096D-4BE7-9E4E-90421097B6FF}"/>
              </a:ext>
            </a:extLst>
          </p:cNvPr>
          <p:cNvSpPr txBox="1"/>
          <p:nvPr/>
        </p:nvSpPr>
        <p:spPr>
          <a:xfrm>
            <a:off x="6612310" y="1531784"/>
            <a:ext cx="47289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dirty="0">
                <a:latin typeface="Arial" panose="020B0604020202020204" pitchFamily="34" charset="0"/>
                <a:cs typeface="Arial" panose="020B0604020202020204" pitchFamily="34" charset="0"/>
              </a:rPr>
              <a:t>A coach who can observe global information teach each agent how to perform for a better coordination by output a global </a:t>
            </a:r>
            <a:r>
              <a:rPr lang="en-CA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policy mask</a:t>
            </a:r>
            <a:r>
              <a:rPr lang="en-CA" altLang="zh-CN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endParaRPr lang="zh-CN" alt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E2D122-1130-437B-872A-5C7D17F44974}"/>
              </a:ext>
            </a:extLst>
          </p:cNvPr>
          <p:cNvSpPr/>
          <p:nvPr/>
        </p:nvSpPr>
        <p:spPr>
          <a:xfrm>
            <a:off x="2896242" y="2410881"/>
            <a:ext cx="1399558" cy="874103"/>
          </a:xfrm>
          <a:prstGeom prst="rect">
            <a:avLst/>
          </a:prstGeom>
          <a:noFill/>
          <a:ln w="28575">
            <a:solidFill>
              <a:srgbClr val="EC201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999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A658898-7975-4BB7-B682-A9F470B4D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2" y="1196752"/>
            <a:ext cx="12697410" cy="5328592"/>
          </a:xfrm>
        </p:spPr>
        <p:txBody>
          <a:bodyPr/>
          <a:lstStyle/>
          <a:p>
            <a:pPr marL="0" indent="0">
              <a:buNone/>
            </a:pPr>
            <a:r>
              <a:rPr lang="en-CA" altLang="zh-CN" b="1" dirty="0">
                <a:solidFill>
                  <a:schemeClr val="tx2"/>
                </a:solidFill>
              </a:rPr>
              <a:t>Coach regularization</a:t>
            </a:r>
          </a:p>
        </p:txBody>
      </p:sp>
      <p:sp>
        <p:nvSpPr>
          <p:cNvPr id="9" name="标题 4">
            <a:extLst>
              <a:ext uri="{FF2B5EF4-FFF2-40B4-BE49-F238E27FC236}">
                <a16:creationId xmlns:a16="http://schemas.microsoft.com/office/drawing/2014/main" id="{B8BCB103-B313-4D58-8406-800293C2E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82" y="506130"/>
            <a:ext cx="11137237" cy="589156"/>
          </a:xfrm>
        </p:spPr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</a:rPr>
              <a:t>2 Methodology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38F456-5B1A-4B13-B230-A3CBBBA74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82" y="1582426"/>
            <a:ext cx="5928658" cy="50443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1EB047-096D-4BE7-9E4E-90421097B6FF}"/>
              </a:ext>
            </a:extLst>
          </p:cNvPr>
          <p:cNvSpPr txBox="1"/>
          <p:nvPr/>
        </p:nvSpPr>
        <p:spPr>
          <a:xfrm>
            <a:off x="6612310" y="1531784"/>
            <a:ext cx="4728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dirty="0">
                <a:latin typeface="Arial" panose="020B0604020202020204" pitchFamily="34" charset="0"/>
                <a:cs typeface="Arial" panose="020B0604020202020204" pitchFamily="34" charset="0"/>
              </a:rPr>
              <a:t>Train the coach to:</a:t>
            </a:r>
          </a:p>
          <a:p>
            <a:pPr marL="342900" indent="-342900">
              <a:buAutoNum type="arabicParenR"/>
            </a:pP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yield high returns when used by the agents</a:t>
            </a:r>
          </a:p>
          <a:p>
            <a:pPr marL="342900" indent="-342900">
              <a:buAutoNum type="arabicParenR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predictable by the agents</a:t>
            </a:r>
            <a:endParaRPr lang="zh-CN" alt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E2D122-1130-437B-872A-5C7D17F44974}"/>
              </a:ext>
            </a:extLst>
          </p:cNvPr>
          <p:cNvSpPr/>
          <p:nvPr/>
        </p:nvSpPr>
        <p:spPr>
          <a:xfrm>
            <a:off x="2896242" y="2410881"/>
            <a:ext cx="1399558" cy="874103"/>
          </a:xfrm>
          <a:prstGeom prst="rect">
            <a:avLst/>
          </a:prstGeom>
          <a:noFill/>
          <a:ln w="28575">
            <a:solidFill>
              <a:srgbClr val="EC201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65C244-8D08-4DA9-A679-D18710934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892" y="5110814"/>
            <a:ext cx="5340327" cy="4308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2B4486-85FA-444A-83CE-B1269AC2E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478" y="3797496"/>
            <a:ext cx="5340327" cy="9222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C61CDC-4EC3-41C5-8609-DA0E81D917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194" y="5630170"/>
            <a:ext cx="4585158" cy="115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93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A658898-7975-4BB7-B682-A9F470B4D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2" y="1196752"/>
            <a:ext cx="12697410" cy="5328592"/>
          </a:xfrm>
        </p:spPr>
        <p:txBody>
          <a:bodyPr/>
          <a:lstStyle/>
          <a:p>
            <a:pPr marL="0" indent="0">
              <a:buNone/>
            </a:pPr>
            <a:r>
              <a:rPr lang="en-CA" altLang="zh-CN" b="1" dirty="0">
                <a:solidFill>
                  <a:schemeClr val="tx2"/>
                </a:solidFill>
              </a:rPr>
              <a:t>Coach regularization</a:t>
            </a:r>
          </a:p>
        </p:txBody>
      </p:sp>
      <p:sp>
        <p:nvSpPr>
          <p:cNvPr id="9" name="标题 4">
            <a:extLst>
              <a:ext uri="{FF2B5EF4-FFF2-40B4-BE49-F238E27FC236}">
                <a16:creationId xmlns:a16="http://schemas.microsoft.com/office/drawing/2014/main" id="{B8BCB103-B313-4D58-8406-800293C2E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82" y="506130"/>
            <a:ext cx="11137237" cy="589156"/>
          </a:xfrm>
        </p:spPr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</a:rPr>
              <a:t>2 Methodology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38F456-5B1A-4B13-B230-A3CBBBA74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82" y="1582426"/>
            <a:ext cx="5928658" cy="50443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E8EB63-6447-4955-98ED-CBAE210E0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1484784"/>
            <a:ext cx="4352330" cy="10979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E75DFC-242C-494A-827C-5C6C8D7761B8}"/>
              </a:ext>
            </a:extLst>
          </p:cNvPr>
          <p:cNvSpPr/>
          <p:nvPr/>
        </p:nvSpPr>
        <p:spPr>
          <a:xfrm>
            <a:off x="1487488" y="2708920"/>
            <a:ext cx="1512168" cy="864096"/>
          </a:xfrm>
          <a:prstGeom prst="rect">
            <a:avLst/>
          </a:prstGeom>
          <a:noFill/>
          <a:ln w="28575">
            <a:solidFill>
              <a:srgbClr val="EC201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A31A89-D17D-4A30-80F8-057E9E5502AA}"/>
              </a:ext>
            </a:extLst>
          </p:cNvPr>
          <p:cNvSpPr/>
          <p:nvPr/>
        </p:nvSpPr>
        <p:spPr>
          <a:xfrm>
            <a:off x="4147828" y="2693145"/>
            <a:ext cx="1512168" cy="864096"/>
          </a:xfrm>
          <a:prstGeom prst="rect">
            <a:avLst/>
          </a:prstGeom>
          <a:noFill/>
          <a:ln w="28575">
            <a:solidFill>
              <a:srgbClr val="EC201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C705A7-D33C-4AC1-BECA-3D081EDBB70A}"/>
              </a:ext>
            </a:extLst>
          </p:cNvPr>
          <p:cNvSpPr txBox="1"/>
          <p:nvPr/>
        </p:nvSpPr>
        <p:spPr>
          <a:xfrm>
            <a:off x="6935692" y="2726126"/>
            <a:ext cx="4248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dirty="0">
                <a:latin typeface="Arial" panose="020B0604020202020204" pitchFamily="34" charset="0"/>
                <a:cs typeface="Arial" panose="020B0604020202020204" pitchFamily="34" charset="0"/>
              </a:rPr>
              <a:t>Each actor should learn a policy mask acting in the hidden layer of actor neural network.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853668-67FA-4DD4-94F7-FB444A22ED76}"/>
              </a:ext>
            </a:extLst>
          </p:cNvPr>
          <p:cNvSpPr/>
          <p:nvPr/>
        </p:nvSpPr>
        <p:spPr>
          <a:xfrm>
            <a:off x="7032104" y="4308321"/>
            <a:ext cx="4632514" cy="576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371463E-6CC8-4ABD-9733-0CD2BE515984}"/>
              </a:ext>
            </a:extLst>
          </p:cNvPr>
          <p:cNvSpPr/>
          <p:nvPr/>
        </p:nvSpPr>
        <p:spPr>
          <a:xfrm>
            <a:off x="7144207" y="4437112"/>
            <a:ext cx="360040" cy="360040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26F1549-8C38-4CB8-A0EE-386DF464F552}"/>
              </a:ext>
            </a:extLst>
          </p:cNvPr>
          <p:cNvSpPr/>
          <p:nvPr/>
        </p:nvSpPr>
        <p:spPr>
          <a:xfrm>
            <a:off x="7616350" y="4439533"/>
            <a:ext cx="360040" cy="360040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82F5627-8792-454F-A17D-C26D5FBA1EDA}"/>
              </a:ext>
            </a:extLst>
          </p:cNvPr>
          <p:cNvSpPr/>
          <p:nvPr/>
        </p:nvSpPr>
        <p:spPr>
          <a:xfrm>
            <a:off x="8102692" y="4437112"/>
            <a:ext cx="360040" cy="360040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4F9B0DD-6DE4-4E0E-B847-D50F07557A06}"/>
              </a:ext>
            </a:extLst>
          </p:cNvPr>
          <p:cNvSpPr/>
          <p:nvPr/>
        </p:nvSpPr>
        <p:spPr>
          <a:xfrm>
            <a:off x="8712638" y="4444711"/>
            <a:ext cx="360040" cy="360040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714C2E6-B677-491C-B3C3-6DC43575D415}"/>
              </a:ext>
            </a:extLst>
          </p:cNvPr>
          <p:cNvSpPr/>
          <p:nvPr/>
        </p:nvSpPr>
        <p:spPr>
          <a:xfrm>
            <a:off x="9180498" y="4448092"/>
            <a:ext cx="360040" cy="360040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C86E98F-9F28-4EDF-AAA2-B8777872F37B}"/>
              </a:ext>
            </a:extLst>
          </p:cNvPr>
          <p:cNvSpPr/>
          <p:nvPr/>
        </p:nvSpPr>
        <p:spPr>
          <a:xfrm>
            <a:off x="9652641" y="4450513"/>
            <a:ext cx="360040" cy="360040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3B77FB2-73D4-44AA-B95C-3A96568C08E5}"/>
              </a:ext>
            </a:extLst>
          </p:cNvPr>
          <p:cNvSpPr/>
          <p:nvPr/>
        </p:nvSpPr>
        <p:spPr>
          <a:xfrm>
            <a:off x="10156832" y="4434691"/>
            <a:ext cx="360040" cy="360040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861F0D7-7E01-48D6-85B4-3589F5B40586}"/>
              </a:ext>
            </a:extLst>
          </p:cNvPr>
          <p:cNvSpPr/>
          <p:nvPr/>
        </p:nvSpPr>
        <p:spPr>
          <a:xfrm>
            <a:off x="10628975" y="4437112"/>
            <a:ext cx="360040" cy="360040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7826300-249C-4D41-9DB2-08BA955D9C88}"/>
              </a:ext>
            </a:extLst>
          </p:cNvPr>
          <p:cNvSpPr/>
          <p:nvPr/>
        </p:nvSpPr>
        <p:spPr>
          <a:xfrm>
            <a:off x="7392143" y="6057130"/>
            <a:ext cx="264503" cy="264503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72D27FA-0CE4-41D7-845E-5FEC44F7AC5C}"/>
              </a:ext>
            </a:extLst>
          </p:cNvPr>
          <p:cNvSpPr txBox="1"/>
          <p:nvPr/>
        </p:nvSpPr>
        <p:spPr>
          <a:xfrm>
            <a:off x="7716180" y="6017523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dirty="0">
                <a:latin typeface="Arial" panose="020B0604020202020204" pitchFamily="34" charset="0"/>
                <a:cs typeface="Arial" panose="020B0604020202020204" pitchFamily="34" charset="0"/>
              </a:rPr>
              <a:t>Hidden neuron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5B2B398-BCB3-4C78-8531-E477922CE555}"/>
              </a:ext>
            </a:extLst>
          </p:cNvPr>
          <p:cNvSpPr/>
          <p:nvPr/>
        </p:nvSpPr>
        <p:spPr>
          <a:xfrm>
            <a:off x="11115317" y="4437112"/>
            <a:ext cx="360040" cy="360040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321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A658898-7975-4BB7-B682-A9F470B4D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2" y="1196752"/>
            <a:ext cx="12697410" cy="5328592"/>
          </a:xfrm>
        </p:spPr>
        <p:txBody>
          <a:bodyPr/>
          <a:lstStyle/>
          <a:p>
            <a:pPr marL="0" indent="0">
              <a:buNone/>
            </a:pPr>
            <a:r>
              <a:rPr lang="en-CA" altLang="zh-CN" b="1" dirty="0">
                <a:solidFill>
                  <a:schemeClr val="tx2"/>
                </a:solidFill>
              </a:rPr>
              <a:t>Coach regularization</a:t>
            </a:r>
          </a:p>
        </p:txBody>
      </p:sp>
      <p:sp>
        <p:nvSpPr>
          <p:cNvPr id="9" name="标题 4">
            <a:extLst>
              <a:ext uri="{FF2B5EF4-FFF2-40B4-BE49-F238E27FC236}">
                <a16:creationId xmlns:a16="http://schemas.microsoft.com/office/drawing/2014/main" id="{B8BCB103-B313-4D58-8406-800293C2E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82" y="506130"/>
            <a:ext cx="11137237" cy="589156"/>
          </a:xfrm>
        </p:spPr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</a:rPr>
              <a:t>2 Methodology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38F456-5B1A-4B13-B230-A3CBBBA74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82" y="1582426"/>
            <a:ext cx="5928658" cy="50443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E8EB63-6447-4955-98ED-CBAE210E0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1484784"/>
            <a:ext cx="4352330" cy="10979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E75DFC-242C-494A-827C-5C6C8D7761B8}"/>
              </a:ext>
            </a:extLst>
          </p:cNvPr>
          <p:cNvSpPr/>
          <p:nvPr/>
        </p:nvSpPr>
        <p:spPr>
          <a:xfrm>
            <a:off x="1487488" y="2708920"/>
            <a:ext cx="1512168" cy="864096"/>
          </a:xfrm>
          <a:prstGeom prst="rect">
            <a:avLst/>
          </a:prstGeom>
          <a:noFill/>
          <a:ln w="28575">
            <a:solidFill>
              <a:srgbClr val="EC201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A31A89-D17D-4A30-80F8-057E9E5502AA}"/>
              </a:ext>
            </a:extLst>
          </p:cNvPr>
          <p:cNvSpPr/>
          <p:nvPr/>
        </p:nvSpPr>
        <p:spPr>
          <a:xfrm>
            <a:off x="4147828" y="2693145"/>
            <a:ext cx="1512168" cy="864096"/>
          </a:xfrm>
          <a:prstGeom prst="rect">
            <a:avLst/>
          </a:prstGeom>
          <a:noFill/>
          <a:ln w="28575">
            <a:solidFill>
              <a:srgbClr val="EC201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C705A7-D33C-4AC1-BECA-3D081EDBB70A}"/>
              </a:ext>
            </a:extLst>
          </p:cNvPr>
          <p:cNvSpPr txBox="1"/>
          <p:nvPr/>
        </p:nvSpPr>
        <p:spPr>
          <a:xfrm>
            <a:off x="7032104" y="2617965"/>
            <a:ext cx="4248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dirty="0">
                <a:latin typeface="Arial" panose="020B0604020202020204" pitchFamily="34" charset="0"/>
                <a:cs typeface="Arial" panose="020B0604020202020204" pitchFamily="34" charset="0"/>
              </a:rPr>
              <a:t>Each actor should learn a policy mask acting in the hidden layer of actor neural network.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853668-67FA-4DD4-94F7-FB444A22ED76}"/>
              </a:ext>
            </a:extLst>
          </p:cNvPr>
          <p:cNvSpPr/>
          <p:nvPr/>
        </p:nvSpPr>
        <p:spPr>
          <a:xfrm>
            <a:off x="7032104" y="4308321"/>
            <a:ext cx="4632514" cy="576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371463E-6CC8-4ABD-9733-0CD2BE515984}"/>
              </a:ext>
            </a:extLst>
          </p:cNvPr>
          <p:cNvSpPr/>
          <p:nvPr/>
        </p:nvSpPr>
        <p:spPr>
          <a:xfrm>
            <a:off x="7144207" y="4437112"/>
            <a:ext cx="360040" cy="360040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26F1549-8C38-4CB8-A0EE-386DF464F552}"/>
              </a:ext>
            </a:extLst>
          </p:cNvPr>
          <p:cNvSpPr/>
          <p:nvPr/>
        </p:nvSpPr>
        <p:spPr>
          <a:xfrm>
            <a:off x="7616350" y="4439533"/>
            <a:ext cx="360040" cy="360040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82F5627-8792-454F-A17D-C26D5FBA1EDA}"/>
              </a:ext>
            </a:extLst>
          </p:cNvPr>
          <p:cNvSpPr/>
          <p:nvPr/>
        </p:nvSpPr>
        <p:spPr>
          <a:xfrm>
            <a:off x="8102692" y="4437112"/>
            <a:ext cx="360040" cy="360040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4F9B0DD-6DE4-4E0E-B847-D50F07557A06}"/>
              </a:ext>
            </a:extLst>
          </p:cNvPr>
          <p:cNvSpPr/>
          <p:nvPr/>
        </p:nvSpPr>
        <p:spPr>
          <a:xfrm>
            <a:off x="8712638" y="4444711"/>
            <a:ext cx="360040" cy="360040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714C2E6-B677-491C-B3C3-6DC43575D415}"/>
              </a:ext>
            </a:extLst>
          </p:cNvPr>
          <p:cNvSpPr/>
          <p:nvPr/>
        </p:nvSpPr>
        <p:spPr>
          <a:xfrm>
            <a:off x="9180498" y="4448092"/>
            <a:ext cx="360040" cy="360040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C86E98F-9F28-4EDF-AAA2-B8777872F37B}"/>
              </a:ext>
            </a:extLst>
          </p:cNvPr>
          <p:cNvSpPr/>
          <p:nvPr/>
        </p:nvSpPr>
        <p:spPr>
          <a:xfrm>
            <a:off x="9652641" y="4450513"/>
            <a:ext cx="360040" cy="360040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3B77FB2-73D4-44AA-B95C-3A96568C08E5}"/>
              </a:ext>
            </a:extLst>
          </p:cNvPr>
          <p:cNvSpPr/>
          <p:nvPr/>
        </p:nvSpPr>
        <p:spPr>
          <a:xfrm>
            <a:off x="10156832" y="4434691"/>
            <a:ext cx="360040" cy="360040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861F0D7-7E01-48D6-85B4-3589F5B40586}"/>
              </a:ext>
            </a:extLst>
          </p:cNvPr>
          <p:cNvSpPr/>
          <p:nvPr/>
        </p:nvSpPr>
        <p:spPr>
          <a:xfrm>
            <a:off x="10628975" y="4437112"/>
            <a:ext cx="360040" cy="360040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7826300-249C-4D41-9DB2-08BA955D9C88}"/>
              </a:ext>
            </a:extLst>
          </p:cNvPr>
          <p:cNvSpPr/>
          <p:nvPr/>
        </p:nvSpPr>
        <p:spPr>
          <a:xfrm>
            <a:off x="7392143" y="6057130"/>
            <a:ext cx="264503" cy="264503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72D27FA-0CE4-41D7-845E-5FEC44F7AC5C}"/>
              </a:ext>
            </a:extLst>
          </p:cNvPr>
          <p:cNvSpPr txBox="1"/>
          <p:nvPr/>
        </p:nvSpPr>
        <p:spPr>
          <a:xfrm>
            <a:off x="7716180" y="6017523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dirty="0">
                <a:latin typeface="Arial" panose="020B0604020202020204" pitchFamily="34" charset="0"/>
                <a:cs typeface="Arial" panose="020B0604020202020204" pitchFamily="34" charset="0"/>
              </a:rPr>
              <a:t>Hidden neuron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5B2B398-BCB3-4C78-8531-E477922CE555}"/>
              </a:ext>
            </a:extLst>
          </p:cNvPr>
          <p:cNvSpPr/>
          <p:nvPr/>
        </p:nvSpPr>
        <p:spPr>
          <a:xfrm>
            <a:off x="11115317" y="4437112"/>
            <a:ext cx="360040" cy="360040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97074BF-38B0-4D3B-9D0B-7938046BA3DC}"/>
              </a:ext>
            </a:extLst>
          </p:cNvPr>
          <p:cNvSpPr/>
          <p:nvPr/>
        </p:nvSpPr>
        <p:spPr>
          <a:xfrm>
            <a:off x="7044727" y="4308321"/>
            <a:ext cx="1503286" cy="576064"/>
          </a:xfrm>
          <a:prstGeom prst="rect">
            <a:avLst/>
          </a:prstGeom>
          <a:solidFill>
            <a:schemeClr val="bg2">
              <a:lumMod val="60000"/>
              <a:lumOff val="40000"/>
              <a:alpha val="59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31D0C11-3A89-4585-9F2B-36E80A118EFD}"/>
              </a:ext>
            </a:extLst>
          </p:cNvPr>
          <p:cNvSpPr/>
          <p:nvPr/>
        </p:nvSpPr>
        <p:spPr>
          <a:xfrm>
            <a:off x="8597495" y="4308321"/>
            <a:ext cx="1503286" cy="576064"/>
          </a:xfrm>
          <a:prstGeom prst="rect">
            <a:avLst/>
          </a:prstGeom>
          <a:solidFill>
            <a:schemeClr val="bg2">
              <a:lumMod val="60000"/>
              <a:lumOff val="40000"/>
              <a:alpha val="59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A0A392E-DA5D-406D-98D9-E42C0D16D53A}"/>
              </a:ext>
            </a:extLst>
          </p:cNvPr>
          <p:cNvSpPr/>
          <p:nvPr/>
        </p:nvSpPr>
        <p:spPr>
          <a:xfrm>
            <a:off x="10156832" y="4308321"/>
            <a:ext cx="1503286" cy="576064"/>
          </a:xfrm>
          <a:prstGeom prst="rect">
            <a:avLst/>
          </a:prstGeom>
          <a:solidFill>
            <a:schemeClr val="bg2">
              <a:lumMod val="60000"/>
              <a:lumOff val="40000"/>
              <a:alpha val="59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C5D158A-7E3A-4A0F-B8C5-765E3A8CF660}"/>
              </a:ext>
            </a:extLst>
          </p:cNvPr>
          <p:cNvSpPr/>
          <p:nvPr/>
        </p:nvSpPr>
        <p:spPr>
          <a:xfrm>
            <a:off x="7388367" y="5444480"/>
            <a:ext cx="1209128" cy="369332"/>
          </a:xfrm>
          <a:prstGeom prst="rect">
            <a:avLst/>
          </a:prstGeom>
          <a:solidFill>
            <a:schemeClr val="bg2">
              <a:lumMod val="60000"/>
              <a:lumOff val="40000"/>
              <a:alpha val="59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BB79A63-03B8-4881-8DDE-65D235C6B1E2}"/>
              </a:ext>
            </a:extLst>
          </p:cNvPr>
          <p:cNvSpPr txBox="1"/>
          <p:nvPr/>
        </p:nvSpPr>
        <p:spPr>
          <a:xfrm>
            <a:off x="8815606" y="5476582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dirty="0">
                <a:latin typeface="Arial" panose="020B0604020202020204" pitchFamily="34" charset="0"/>
                <a:cs typeface="Arial" panose="020B0604020202020204" pitchFamily="34" charset="0"/>
              </a:rPr>
              <a:t>mask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0ABCE4A-FD42-467A-A80E-95CFADB2FAB1}"/>
              </a:ext>
            </a:extLst>
          </p:cNvPr>
          <p:cNvSpPr/>
          <p:nvPr/>
        </p:nvSpPr>
        <p:spPr>
          <a:xfrm>
            <a:off x="7152464" y="4434691"/>
            <a:ext cx="360040" cy="360040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3970FE2-FCF0-4814-B79C-1DD7D214EFF4}"/>
              </a:ext>
            </a:extLst>
          </p:cNvPr>
          <p:cNvSpPr/>
          <p:nvPr/>
        </p:nvSpPr>
        <p:spPr>
          <a:xfrm>
            <a:off x="8712638" y="4434691"/>
            <a:ext cx="360040" cy="360040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0930B68-C8CD-46F1-AD52-D5F915C8DE29}"/>
              </a:ext>
            </a:extLst>
          </p:cNvPr>
          <p:cNvSpPr/>
          <p:nvPr/>
        </p:nvSpPr>
        <p:spPr>
          <a:xfrm>
            <a:off x="10189217" y="4422554"/>
            <a:ext cx="360040" cy="360040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9A13AE-0593-4160-AB76-B8676A681552}"/>
              </a:ext>
            </a:extLst>
          </p:cNvPr>
          <p:cNvSpPr txBox="1"/>
          <p:nvPr/>
        </p:nvSpPr>
        <p:spPr>
          <a:xfrm>
            <a:off x="8597495" y="3782923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Sub-policy k=1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837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A658898-7975-4BB7-B682-A9F470B4D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2" y="1196752"/>
            <a:ext cx="12697410" cy="5328592"/>
          </a:xfrm>
        </p:spPr>
        <p:txBody>
          <a:bodyPr/>
          <a:lstStyle/>
          <a:p>
            <a:pPr marL="0" indent="0">
              <a:buNone/>
            </a:pPr>
            <a:r>
              <a:rPr lang="en-CA" altLang="zh-CN" b="1" dirty="0">
                <a:solidFill>
                  <a:schemeClr val="tx2"/>
                </a:solidFill>
              </a:rPr>
              <a:t>Coach regularization</a:t>
            </a:r>
          </a:p>
        </p:txBody>
      </p:sp>
      <p:sp>
        <p:nvSpPr>
          <p:cNvPr id="9" name="标题 4">
            <a:extLst>
              <a:ext uri="{FF2B5EF4-FFF2-40B4-BE49-F238E27FC236}">
                <a16:creationId xmlns:a16="http://schemas.microsoft.com/office/drawing/2014/main" id="{B8BCB103-B313-4D58-8406-800293C2E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82" y="506130"/>
            <a:ext cx="11137237" cy="589156"/>
          </a:xfrm>
        </p:spPr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</a:rPr>
              <a:t>2 Methodology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38F456-5B1A-4B13-B230-A3CBBBA74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82" y="1582426"/>
            <a:ext cx="5928658" cy="50443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E8EB63-6447-4955-98ED-CBAE210E0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1484784"/>
            <a:ext cx="4352330" cy="10979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E75DFC-242C-494A-827C-5C6C8D7761B8}"/>
              </a:ext>
            </a:extLst>
          </p:cNvPr>
          <p:cNvSpPr/>
          <p:nvPr/>
        </p:nvSpPr>
        <p:spPr>
          <a:xfrm>
            <a:off x="1487488" y="2708920"/>
            <a:ext cx="1512168" cy="864096"/>
          </a:xfrm>
          <a:prstGeom prst="rect">
            <a:avLst/>
          </a:prstGeom>
          <a:noFill/>
          <a:ln w="28575">
            <a:solidFill>
              <a:srgbClr val="EC201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A31A89-D17D-4A30-80F8-057E9E5502AA}"/>
              </a:ext>
            </a:extLst>
          </p:cNvPr>
          <p:cNvSpPr/>
          <p:nvPr/>
        </p:nvSpPr>
        <p:spPr>
          <a:xfrm>
            <a:off x="4147828" y="2693145"/>
            <a:ext cx="1512168" cy="864096"/>
          </a:xfrm>
          <a:prstGeom prst="rect">
            <a:avLst/>
          </a:prstGeom>
          <a:noFill/>
          <a:ln w="28575">
            <a:solidFill>
              <a:srgbClr val="EC201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C705A7-D33C-4AC1-BECA-3D081EDBB70A}"/>
              </a:ext>
            </a:extLst>
          </p:cNvPr>
          <p:cNvSpPr txBox="1"/>
          <p:nvPr/>
        </p:nvSpPr>
        <p:spPr>
          <a:xfrm>
            <a:off x="6935692" y="2726126"/>
            <a:ext cx="4248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dirty="0">
                <a:latin typeface="Arial" panose="020B0604020202020204" pitchFamily="34" charset="0"/>
                <a:cs typeface="Arial" panose="020B0604020202020204" pitchFamily="34" charset="0"/>
              </a:rPr>
              <a:t>Each actor should learn a policy mask acting in the hidden layer of actor neural network.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853668-67FA-4DD4-94F7-FB444A22ED76}"/>
              </a:ext>
            </a:extLst>
          </p:cNvPr>
          <p:cNvSpPr/>
          <p:nvPr/>
        </p:nvSpPr>
        <p:spPr>
          <a:xfrm>
            <a:off x="7032104" y="4308321"/>
            <a:ext cx="4632514" cy="576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371463E-6CC8-4ABD-9733-0CD2BE515984}"/>
              </a:ext>
            </a:extLst>
          </p:cNvPr>
          <p:cNvSpPr/>
          <p:nvPr/>
        </p:nvSpPr>
        <p:spPr>
          <a:xfrm>
            <a:off x="7144207" y="4437112"/>
            <a:ext cx="360040" cy="360040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26F1549-8C38-4CB8-A0EE-386DF464F552}"/>
              </a:ext>
            </a:extLst>
          </p:cNvPr>
          <p:cNvSpPr/>
          <p:nvPr/>
        </p:nvSpPr>
        <p:spPr>
          <a:xfrm>
            <a:off x="7616350" y="4439533"/>
            <a:ext cx="360040" cy="360040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82F5627-8792-454F-A17D-C26D5FBA1EDA}"/>
              </a:ext>
            </a:extLst>
          </p:cNvPr>
          <p:cNvSpPr/>
          <p:nvPr/>
        </p:nvSpPr>
        <p:spPr>
          <a:xfrm>
            <a:off x="8102692" y="4437112"/>
            <a:ext cx="360040" cy="360040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4F9B0DD-6DE4-4E0E-B847-D50F07557A06}"/>
              </a:ext>
            </a:extLst>
          </p:cNvPr>
          <p:cNvSpPr/>
          <p:nvPr/>
        </p:nvSpPr>
        <p:spPr>
          <a:xfrm>
            <a:off x="8712638" y="4444711"/>
            <a:ext cx="360040" cy="360040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714C2E6-B677-491C-B3C3-6DC43575D415}"/>
              </a:ext>
            </a:extLst>
          </p:cNvPr>
          <p:cNvSpPr/>
          <p:nvPr/>
        </p:nvSpPr>
        <p:spPr>
          <a:xfrm>
            <a:off x="9180498" y="4448092"/>
            <a:ext cx="360040" cy="360040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C86E98F-9F28-4EDF-AAA2-B8777872F37B}"/>
              </a:ext>
            </a:extLst>
          </p:cNvPr>
          <p:cNvSpPr/>
          <p:nvPr/>
        </p:nvSpPr>
        <p:spPr>
          <a:xfrm>
            <a:off x="9652641" y="4450513"/>
            <a:ext cx="360040" cy="360040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3B77FB2-73D4-44AA-B95C-3A96568C08E5}"/>
              </a:ext>
            </a:extLst>
          </p:cNvPr>
          <p:cNvSpPr/>
          <p:nvPr/>
        </p:nvSpPr>
        <p:spPr>
          <a:xfrm>
            <a:off x="10156832" y="4434691"/>
            <a:ext cx="360040" cy="360040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861F0D7-7E01-48D6-85B4-3589F5B40586}"/>
              </a:ext>
            </a:extLst>
          </p:cNvPr>
          <p:cNvSpPr/>
          <p:nvPr/>
        </p:nvSpPr>
        <p:spPr>
          <a:xfrm>
            <a:off x="10628975" y="4437112"/>
            <a:ext cx="360040" cy="360040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7826300-249C-4D41-9DB2-08BA955D9C88}"/>
              </a:ext>
            </a:extLst>
          </p:cNvPr>
          <p:cNvSpPr/>
          <p:nvPr/>
        </p:nvSpPr>
        <p:spPr>
          <a:xfrm>
            <a:off x="7392143" y="6057130"/>
            <a:ext cx="264503" cy="264503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72D27FA-0CE4-41D7-845E-5FEC44F7AC5C}"/>
              </a:ext>
            </a:extLst>
          </p:cNvPr>
          <p:cNvSpPr txBox="1"/>
          <p:nvPr/>
        </p:nvSpPr>
        <p:spPr>
          <a:xfrm>
            <a:off x="7716180" y="6017523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dirty="0">
                <a:latin typeface="Arial" panose="020B0604020202020204" pitchFamily="34" charset="0"/>
                <a:cs typeface="Arial" panose="020B0604020202020204" pitchFamily="34" charset="0"/>
              </a:rPr>
              <a:t>Hidden neuron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5B2B398-BCB3-4C78-8531-E477922CE555}"/>
              </a:ext>
            </a:extLst>
          </p:cNvPr>
          <p:cNvSpPr/>
          <p:nvPr/>
        </p:nvSpPr>
        <p:spPr>
          <a:xfrm>
            <a:off x="11115317" y="4437112"/>
            <a:ext cx="360040" cy="360040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97074BF-38B0-4D3B-9D0B-7938046BA3DC}"/>
              </a:ext>
            </a:extLst>
          </p:cNvPr>
          <p:cNvSpPr/>
          <p:nvPr/>
        </p:nvSpPr>
        <p:spPr>
          <a:xfrm>
            <a:off x="7044727" y="4308321"/>
            <a:ext cx="1503286" cy="576064"/>
          </a:xfrm>
          <a:prstGeom prst="rect">
            <a:avLst/>
          </a:prstGeom>
          <a:solidFill>
            <a:schemeClr val="bg2">
              <a:lumMod val="60000"/>
              <a:lumOff val="40000"/>
              <a:alpha val="59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31D0C11-3A89-4585-9F2B-36E80A118EFD}"/>
              </a:ext>
            </a:extLst>
          </p:cNvPr>
          <p:cNvSpPr/>
          <p:nvPr/>
        </p:nvSpPr>
        <p:spPr>
          <a:xfrm>
            <a:off x="8597495" y="4308321"/>
            <a:ext cx="1503286" cy="576064"/>
          </a:xfrm>
          <a:prstGeom prst="rect">
            <a:avLst/>
          </a:prstGeom>
          <a:solidFill>
            <a:schemeClr val="bg2">
              <a:lumMod val="60000"/>
              <a:lumOff val="40000"/>
              <a:alpha val="59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A0A392E-DA5D-406D-98D9-E42C0D16D53A}"/>
              </a:ext>
            </a:extLst>
          </p:cNvPr>
          <p:cNvSpPr/>
          <p:nvPr/>
        </p:nvSpPr>
        <p:spPr>
          <a:xfrm>
            <a:off x="10156832" y="4308321"/>
            <a:ext cx="1503286" cy="576064"/>
          </a:xfrm>
          <a:prstGeom prst="rect">
            <a:avLst/>
          </a:prstGeom>
          <a:solidFill>
            <a:schemeClr val="bg2">
              <a:lumMod val="60000"/>
              <a:lumOff val="40000"/>
              <a:alpha val="59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C5D158A-7E3A-4A0F-B8C5-765E3A8CF660}"/>
              </a:ext>
            </a:extLst>
          </p:cNvPr>
          <p:cNvSpPr/>
          <p:nvPr/>
        </p:nvSpPr>
        <p:spPr>
          <a:xfrm>
            <a:off x="7388367" y="5444480"/>
            <a:ext cx="1209128" cy="369332"/>
          </a:xfrm>
          <a:prstGeom prst="rect">
            <a:avLst/>
          </a:prstGeom>
          <a:solidFill>
            <a:schemeClr val="bg2">
              <a:lumMod val="60000"/>
              <a:lumOff val="40000"/>
              <a:alpha val="59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BB79A63-03B8-4881-8DDE-65D235C6B1E2}"/>
              </a:ext>
            </a:extLst>
          </p:cNvPr>
          <p:cNvSpPr txBox="1"/>
          <p:nvPr/>
        </p:nvSpPr>
        <p:spPr>
          <a:xfrm>
            <a:off x="8815606" y="5476582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dirty="0">
                <a:latin typeface="Arial" panose="020B0604020202020204" pitchFamily="34" charset="0"/>
                <a:cs typeface="Arial" panose="020B0604020202020204" pitchFamily="34" charset="0"/>
              </a:rPr>
              <a:t>mask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0ABCE4A-FD42-467A-A80E-95CFADB2FAB1}"/>
              </a:ext>
            </a:extLst>
          </p:cNvPr>
          <p:cNvSpPr/>
          <p:nvPr/>
        </p:nvSpPr>
        <p:spPr>
          <a:xfrm>
            <a:off x="7619390" y="4434691"/>
            <a:ext cx="360040" cy="360040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3970FE2-FCF0-4814-B79C-1DD7D214EFF4}"/>
              </a:ext>
            </a:extLst>
          </p:cNvPr>
          <p:cNvSpPr/>
          <p:nvPr/>
        </p:nvSpPr>
        <p:spPr>
          <a:xfrm>
            <a:off x="9168341" y="4454378"/>
            <a:ext cx="360040" cy="360040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0930B68-C8CD-46F1-AD52-D5F915C8DE29}"/>
              </a:ext>
            </a:extLst>
          </p:cNvPr>
          <p:cNvSpPr/>
          <p:nvPr/>
        </p:nvSpPr>
        <p:spPr>
          <a:xfrm>
            <a:off x="10624475" y="4457666"/>
            <a:ext cx="360040" cy="360040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9A13AE-0593-4160-AB76-B8676A681552}"/>
              </a:ext>
            </a:extLst>
          </p:cNvPr>
          <p:cNvSpPr txBox="1"/>
          <p:nvPr/>
        </p:nvSpPr>
        <p:spPr>
          <a:xfrm>
            <a:off x="8597495" y="3782923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Sub-policy k=2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421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A658898-7975-4BB7-B682-A9F470B4D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2" y="1196752"/>
            <a:ext cx="12697410" cy="5328592"/>
          </a:xfrm>
        </p:spPr>
        <p:txBody>
          <a:bodyPr/>
          <a:lstStyle/>
          <a:p>
            <a:pPr marL="0" indent="0">
              <a:buNone/>
            </a:pPr>
            <a:r>
              <a:rPr lang="en-CA" altLang="zh-CN" b="1" dirty="0">
                <a:solidFill>
                  <a:schemeClr val="tx2"/>
                </a:solidFill>
              </a:rPr>
              <a:t>Coach regularization</a:t>
            </a:r>
          </a:p>
        </p:txBody>
      </p:sp>
      <p:sp>
        <p:nvSpPr>
          <p:cNvPr id="9" name="标题 4">
            <a:extLst>
              <a:ext uri="{FF2B5EF4-FFF2-40B4-BE49-F238E27FC236}">
                <a16:creationId xmlns:a16="http://schemas.microsoft.com/office/drawing/2014/main" id="{B8BCB103-B313-4D58-8406-800293C2E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82" y="506130"/>
            <a:ext cx="11137237" cy="589156"/>
          </a:xfrm>
        </p:spPr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</a:rPr>
              <a:t>2 Methodology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38F456-5B1A-4B13-B230-A3CBBBA74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82" y="1582426"/>
            <a:ext cx="5928658" cy="50443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E8EB63-6447-4955-98ED-CBAE210E0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1484784"/>
            <a:ext cx="4352330" cy="10979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E75DFC-242C-494A-827C-5C6C8D7761B8}"/>
              </a:ext>
            </a:extLst>
          </p:cNvPr>
          <p:cNvSpPr/>
          <p:nvPr/>
        </p:nvSpPr>
        <p:spPr>
          <a:xfrm>
            <a:off x="1487488" y="2708920"/>
            <a:ext cx="1512168" cy="864096"/>
          </a:xfrm>
          <a:prstGeom prst="rect">
            <a:avLst/>
          </a:prstGeom>
          <a:noFill/>
          <a:ln w="28575">
            <a:solidFill>
              <a:srgbClr val="EC201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A31A89-D17D-4A30-80F8-057E9E5502AA}"/>
              </a:ext>
            </a:extLst>
          </p:cNvPr>
          <p:cNvSpPr/>
          <p:nvPr/>
        </p:nvSpPr>
        <p:spPr>
          <a:xfrm>
            <a:off x="4147828" y="2693145"/>
            <a:ext cx="1512168" cy="864096"/>
          </a:xfrm>
          <a:prstGeom prst="rect">
            <a:avLst/>
          </a:prstGeom>
          <a:noFill/>
          <a:ln w="28575">
            <a:solidFill>
              <a:srgbClr val="EC201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C705A7-D33C-4AC1-BECA-3D081EDBB70A}"/>
              </a:ext>
            </a:extLst>
          </p:cNvPr>
          <p:cNvSpPr txBox="1"/>
          <p:nvPr/>
        </p:nvSpPr>
        <p:spPr>
          <a:xfrm>
            <a:off x="6935692" y="2726126"/>
            <a:ext cx="4248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dirty="0">
                <a:latin typeface="Arial" panose="020B0604020202020204" pitchFamily="34" charset="0"/>
                <a:cs typeface="Arial" panose="020B0604020202020204" pitchFamily="34" charset="0"/>
              </a:rPr>
              <a:t>Each actor should learn a policy mask acting in the hidden layer of actor neural network.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853668-67FA-4DD4-94F7-FB444A22ED76}"/>
              </a:ext>
            </a:extLst>
          </p:cNvPr>
          <p:cNvSpPr/>
          <p:nvPr/>
        </p:nvSpPr>
        <p:spPr>
          <a:xfrm>
            <a:off x="7032104" y="4308321"/>
            <a:ext cx="4632514" cy="576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371463E-6CC8-4ABD-9733-0CD2BE515984}"/>
              </a:ext>
            </a:extLst>
          </p:cNvPr>
          <p:cNvSpPr/>
          <p:nvPr/>
        </p:nvSpPr>
        <p:spPr>
          <a:xfrm>
            <a:off x="7144207" y="4437112"/>
            <a:ext cx="360040" cy="360040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26F1549-8C38-4CB8-A0EE-386DF464F552}"/>
              </a:ext>
            </a:extLst>
          </p:cNvPr>
          <p:cNvSpPr/>
          <p:nvPr/>
        </p:nvSpPr>
        <p:spPr>
          <a:xfrm>
            <a:off x="7616350" y="4439533"/>
            <a:ext cx="360040" cy="360040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82F5627-8792-454F-A17D-C26D5FBA1EDA}"/>
              </a:ext>
            </a:extLst>
          </p:cNvPr>
          <p:cNvSpPr/>
          <p:nvPr/>
        </p:nvSpPr>
        <p:spPr>
          <a:xfrm>
            <a:off x="8102692" y="4437112"/>
            <a:ext cx="360040" cy="360040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4F9B0DD-6DE4-4E0E-B847-D50F07557A06}"/>
              </a:ext>
            </a:extLst>
          </p:cNvPr>
          <p:cNvSpPr/>
          <p:nvPr/>
        </p:nvSpPr>
        <p:spPr>
          <a:xfrm>
            <a:off x="8712638" y="4444711"/>
            <a:ext cx="360040" cy="360040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714C2E6-B677-491C-B3C3-6DC43575D415}"/>
              </a:ext>
            </a:extLst>
          </p:cNvPr>
          <p:cNvSpPr/>
          <p:nvPr/>
        </p:nvSpPr>
        <p:spPr>
          <a:xfrm>
            <a:off x="9180498" y="4448092"/>
            <a:ext cx="360040" cy="360040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C86E98F-9F28-4EDF-AAA2-B8777872F37B}"/>
              </a:ext>
            </a:extLst>
          </p:cNvPr>
          <p:cNvSpPr/>
          <p:nvPr/>
        </p:nvSpPr>
        <p:spPr>
          <a:xfrm>
            <a:off x="9652641" y="4450513"/>
            <a:ext cx="360040" cy="360040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3B77FB2-73D4-44AA-B95C-3A96568C08E5}"/>
              </a:ext>
            </a:extLst>
          </p:cNvPr>
          <p:cNvSpPr/>
          <p:nvPr/>
        </p:nvSpPr>
        <p:spPr>
          <a:xfrm>
            <a:off x="10156832" y="4434691"/>
            <a:ext cx="360040" cy="360040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861F0D7-7E01-48D6-85B4-3589F5B40586}"/>
              </a:ext>
            </a:extLst>
          </p:cNvPr>
          <p:cNvSpPr/>
          <p:nvPr/>
        </p:nvSpPr>
        <p:spPr>
          <a:xfrm>
            <a:off x="10628975" y="4437112"/>
            <a:ext cx="360040" cy="360040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7826300-249C-4D41-9DB2-08BA955D9C88}"/>
              </a:ext>
            </a:extLst>
          </p:cNvPr>
          <p:cNvSpPr/>
          <p:nvPr/>
        </p:nvSpPr>
        <p:spPr>
          <a:xfrm>
            <a:off x="7392143" y="6057130"/>
            <a:ext cx="264503" cy="264503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72D27FA-0CE4-41D7-845E-5FEC44F7AC5C}"/>
              </a:ext>
            </a:extLst>
          </p:cNvPr>
          <p:cNvSpPr txBox="1"/>
          <p:nvPr/>
        </p:nvSpPr>
        <p:spPr>
          <a:xfrm>
            <a:off x="7716180" y="6017523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dirty="0">
                <a:latin typeface="Arial" panose="020B0604020202020204" pitchFamily="34" charset="0"/>
                <a:cs typeface="Arial" panose="020B0604020202020204" pitchFamily="34" charset="0"/>
              </a:rPr>
              <a:t>Hidden neuron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5B2B398-BCB3-4C78-8531-E477922CE555}"/>
              </a:ext>
            </a:extLst>
          </p:cNvPr>
          <p:cNvSpPr/>
          <p:nvPr/>
        </p:nvSpPr>
        <p:spPr>
          <a:xfrm>
            <a:off x="11115317" y="4437112"/>
            <a:ext cx="360040" cy="360040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97074BF-38B0-4D3B-9D0B-7938046BA3DC}"/>
              </a:ext>
            </a:extLst>
          </p:cNvPr>
          <p:cNvSpPr/>
          <p:nvPr/>
        </p:nvSpPr>
        <p:spPr>
          <a:xfrm>
            <a:off x="7044727" y="4308321"/>
            <a:ext cx="1503286" cy="576064"/>
          </a:xfrm>
          <a:prstGeom prst="rect">
            <a:avLst/>
          </a:prstGeom>
          <a:solidFill>
            <a:schemeClr val="bg2">
              <a:lumMod val="60000"/>
              <a:lumOff val="40000"/>
              <a:alpha val="59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31D0C11-3A89-4585-9F2B-36E80A118EFD}"/>
              </a:ext>
            </a:extLst>
          </p:cNvPr>
          <p:cNvSpPr/>
          <p:nvPr/>
        </p:nvSpPr>
        <p:spPr>
          <a:xfrm>
            <a:off x="8597495" y="4308321"/>
            <a:ext cx="1503286" cy="576064"/>
          </a:xfrm>
          <a:prstGeom prst="rect">
            <a:avLst/>
          </a:prstGeom>
          <a:solidFill>
            <a:schemeClr val="bg2">
              <a:lumMod val="60000"/>
              <a:lumOff val="40000"/>
              <a:alpha val="59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A0A392E-DA5D-406D-98D9-E42C0D16D53A}"/>
              </a:ext>
            </a:extLst>
          </p:cNvPr>
          <p:cNvSpPr/>
          <p:nvPr/>
        </p:nvSpPr>
        <p:spPr>
          <a:xfrm>
            <a:off x="10156832" y="4308321"/>
            <a:ext cx="1503286" cy="576064"/>
          </a:xfrm>
          <a:prstGeom prst="rect">
            <a:avLst/>
          </a:prstGeom>
          <a:solidFill>
            <a:schemeClr val="bg2">
              <a:lumMod val="60000"/>
              <a:lumOff val="40000"/>
              <a:alpha val="59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C5D158A-7E3A-4A0F-B8C5-765E3A8CF660}"/>
              </a:ext>
            </a:extLst>
          </p:cNvPr>
          <p:cNvSpPr/>
          <p:nvPr/>
        </p:nvSpPr>
        <p:spPr>
          <a:xfrm>
            <a:off x="7388367" y="5444480"/>
            <a:ext cx="1209128" cy="369332"/>
          </a:xfrm>
          <a:prstGeom prst="rect">
            <a:avLst/>
          </a:prstGeom>
          <a:solidFill>
            <a:schemeClr val="bg2">
              <a:lumMod val="60000"/>
              <a:lumOff val="40000"/>
              <a:alpha val="59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BB79A63-03B8-4881-8DDE-65D235C6B1E2}"/>
              </a:ext>
            </a:extLst>
          </p:cNvPr>
          <p:cNvSpPr txBox="1"/>
          <p:nvPr/>
        </p:nvSpPr>
        <p:spPr>
          <a:xfrm>
            <a:off x="8815606" y="5476582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dirty="0">
                <a:latin typeface="Arial" panose="020B0604020202020204" pitchFamily="34" charset="0"/>
                <a:cs typeface="Arial" panose="020B0604020202020204" pitchFamily="34" charset="0"/>
              </a:rPr>
              <a:t>mask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0ABCE4A-FD42-467A-A80E-95CFADB2FAB1}"/>
              </a:ext>
            </a:extLst>
          </p:cNvPr>
          <p:cNvSpPr/>
          <p:nvPr/>
        </p:nvSpPr>
        <p:spPr>
          <a:xfrm>
            <a:off x="8089875" y="4446253"/>
            <a:ext cx="360040" cy="360040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3970FE2-FCF0-4814-B79C-1DD7D214EFF4}"/>
              </a:ext>
            </a:extLst>
          </p:cNvPr>
          <p:cNvSpPr/>
          <p:nvPr/>
        </p:nvSpPr>
        <p:spPr>
          <a:xfrm>
            <a:off x="9660396" y="4454378"/>
            <a:ext cx="360040" cy="360040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0930B68-C8CD-46F1-AD52-D5F915C8DE29}"/>
              </a:ext>
            </a:extLst>
          </p:cNvPr>
          <p:cNvSpPr/>
          <p:nvPr/>
        </p:nvSpPr>
        <p:spPr>
          <a:xfrm>
            <a:off x="11115317" y="4454378"/>
            <a:ext cx="360040" cy="360040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9A13AE-0593-4160-AB76-B8676A681552}"/>
              </a:ext>
            </a:extLst>
          </p:cNvPr>
          <p:cNvSpPr txBox="1"/>
          <p:nvPr/>
        </p:nvSpPr>
        <p:spPr>
          <a:xfrm>
            <a:off x="8597495" y="3782923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Sub-policy k=3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447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2F543EB-1C6B-4641-85D8-F6B6D3A1F253}"/>
              </a:ext>
            </a:extLst>
          </p:cNvPr>
          <p:cNvSpPr/>
          <p:nvPr/>
        </p:nvSpPr>
        <p:spPr>
          <a:xfrm>
            <a:off x="7405308" y="1468195"/>
            <a:ext cx="4657265" cy="131664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C062D80-D3C8-4B09-9F8E-11414D6A4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</a:rPr>
              <a:t>1 Motivation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849D5F-D683-4845-98D5-94FCAA44B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98" y="1320268"/>
            <a:ext cx="1152128" cy="15224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038946-F378-4BF3-A22C-1790D85A1A49}"/>
              </a:ext>
            </a:extLst>
          </p:cNvPr>
          <p:cNvSpPr txBox="1"/>
          <p:nvPr/>
        </p:nvSpPr>
        <p:spPr>
          <a:xfrm>
            <a:off x="7871944" y="1645683"/>
            <a:ext cx="38922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Efficient agent-wise policy exploration is appealing to train independent agent 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Fun Facts: 10 Little Known Mind-Blowing #Minions Facts Because Banana |  Hype Malaysia">
            <a:extLst>
              <a:ext uri="{FF2B5EF4-FFF2-40B4-BE49-F238E27FC236}">
                <a16:creationId xmlns:a16="http://schemas.microsoft.com/office/drawing/2014/main" id="{B111D94C-15DC-4B17-AF49-241B6C355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156" y="1320268"/>
            <a:ext cx="3386138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ACC2EB7-2760-496A-A957-37D031D9FADB}"/>
              </a:ext>
            </a:extLst>
          </p:cNvPr>
          <p:cNvSpPr/>
          <p:nvPr/>
        </p:nvSpPr>
        <p:spPr>
          <a:xfrm>
            <a:off x="2220076" y="2088102"/>
            <a:ext cx="720080" cy="369332"/>
          </a:xfrm>
          <a:prstGeom prst="rightArrow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CBCA61-FF7E-4D8A-B7D9-34B049B2B3F7}"/>
              </a:ext>
            </a:extLst>
          </p:cNvPr>
          <p:cNvSpPr txBox="1"/>
          <p:nvPr/>
        </p:nvSpPr>
        <p:spPr>
          <a:xfrm>
            <a:off x="299386" y="2864867"/>
            <a:ext cx="128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Agent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F23FE5-9B62-42FF-8490-60CBB981844A}"/>
              </a:ext>
            </a:extLst>
          </p:cNvPr>
          <p:cNvSpPr txBox="1"/>
          <p:nvPr/>
        </p:nvSpPr>
        <p:spPr>
          <a:xfrm>
            <a:off x="2458060" y="1216500"/>
            <a:ext cx="465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 to get largest cumulative reward</a:t>
            </a:r>
            <a:endParaRPr lang="zh-CN" alt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609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A658898-7975-4BB7-B682-A9F470B4D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2" y="1196752"/>
            <a:ext cx="12697410" cy="5328592"/>
          </a:xfrm>
        </p:spPr>
        <p:txBody>
          <a:bodyPr/>
          <a:lstStyle/>
          <a:p>
            <a:pPr marL="0" indent="0">
              <a:buNone/>
            </a:pPr>
            <a:r>
              <a:rPr lang="en-CA" altLang="zh-CN" b="1" dirty="0">
                <a:solidFill>
                  <a:schemeClr val="tx2"/>
                </a:solidFill>
              </a:rPr>
              <a:t>Coach regularization</a:t>
            </a:r>
          </a:p>
        </p:txBody>
      </p:sp>
      <p:sp>
        <p:nvSpPr>
          <p:cNvPr id="9" name="标题 4">
            <a:extLst>
              <a:ext uri="{FF2B5EF4-FFF2-40B4-BE49-F238E27FC236}">
                <a16:creationId xmlns:a16="http://schemas.microsoft.com/office/drawing/2014/main" id="{B8BCB103-B313-4D58-8406-800293C2E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82" y="506130"/>
            <a:ext cx="11137237" cy="589156"/>
          </a:xfrm>
        </p:spPr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</a:rPr>
              <a:t>2 Methodology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38F456-5B1A-4B13-B230-A3CBBBA74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82" y="1582426"/>
            <a:ext cx="5928658" cy="50443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E8EB63-6447-4955-98ED-CBAE210E0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1484784"/>
            <a:ext cx="4352330" cy="10979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E75DFC-242C-494A-827C-5C6C8D7761B8}"/>
              </a:ext>
            </a:extLst>
          </p:cNvPr>
          <p:cNvSpPr/>
          <p:nvPr/>
        </p:nvSpPr>
        <p:spPr>
          <a:xfrm>
            <a:off x="1487488" y="2708920"/>
            <a:ext cx="1512168" cy="864096"/>
          </a:xfrm>
          <a:prstGeom prst="rect">
            <a:avLst/>
          </a:prstGeom>
          <a:noFill/>
          <a:ln w="28575">
            <a:solidFill>
              <a:srgbClr val="EC201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A31A89-D17D-4A30-80F8-057E9E5502AA}"/>
              </a:ext>
            </a:extLst>
          </p:cNvPr>
          <p:cNvSpPr/>
          <p:nvPr/>
        </p:nvSpPr>
        <p:spPr>
          <a:xfrm>
            <a:off x="4147828" y="2693145"/>
            <a:ext cx="1512168" cy="864096"/>
          </a:xfrm>
          <a:prstGeom prst="rect">
            <a:avLst/>
          </a:prstGeom>
          <a:noFill/>
          <a:ln w="28575">
            <a:solidFill>
              <a:srgbClr val="EC201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072F06-0E3C-41D9-BE75-330E86583C13}"/>
              </a:ext>
            </a:extLst>
          </p:cNvPr>
          <p:cNvSpPr txBox="1"/>
          <p:nvPr/>
        </p:nvSpPr>
        <p:spPr>
          <a:xfrm>
            <a:off x="6935692" y="2726126"/>
            <a:ext cx="4248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dirty="0">
                <a:latin typeface="Arial" panose="020B0604020202020204" pitchFamily="34" charset="0"/>
                <a:cs typeface="Arial" panose="020B0604020202020204" pitchFamily="34" charset="0"/>
              </a:rPr>
              <a:t>Each actor should learn a policy mask acting in the hidden layer of actor neural network.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52F849-2201-4B28-815C-AC2FE49D4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806" y="4118484"/>
            <a:ext cx="5040560" cy="87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13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A658898-7975-4BB7-B682-A9F470B4D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2" y="1196752"/>
            <a:ext cx="12697410" cy="5328592"/>
          </a:xfrm>
        </p:spPr>
        <p:txBody>
          <a:bodyPr/>
          <a:lstStyle/>
          <a:p>
            <a:pPr marL="0" indent="0">
              <a:buNone/>
            </a:pPr>
            <a:r>
              <a:rPr lang="en-CA" altLang="zh-CN" b="1" dirty="0">
                <a:solidFill>
                  <a:schemeClr val="tx2"/>
                </a:solidFill>
              </a:rPr>
              <a:t>Coach regularization</a:t>
            </a:r>
          </a:p>
        </p:txBody>
      </p:sp>
      <p:sp>
        <p:nvSpPr>
          <p:cNvPr id="9" name="标题 4">
            <a:extLst>
              <a:ext uri="{FF2B5EF4-FFF2-40B4-BE49-F238E27FC236}">
                <a16:creationId xmlns:a16="http://schemas.microsoft.com/office/drawing/2014/main" id="{B8BCB103-B313-4D58-8406-800293C2E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82" y="506130"/>
            <a:ext cx="11137237" cy="589156"/>
          </a:xfrm>
        </p:spPr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</a:rPr>
              <a:t>2 Methodology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38F456-5B1A-4B13-B230-A3CBBBA74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82" y="1582426"/>
            <a:ext cx="5928658" cy="50443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E8EB63-6447-4955-98ED-CBAE210E0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1484784"/>
            <a:ext cx="4352330" cy="10979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E75DFC-242C-494A-827C-5C6C8D7761B8}"/>
              </a:ext>
            </a:extLst>
          </p:cNvPr>
          <p:cNvSpPr/>
          <p:nvPr/>
        </p:nvSpPr>
        <p:spPr>
          <a:xfrm>
            <a:off x="1487488" y="2708920"/>
            <a:ext cx="1512168" cy="864096"/>
          </a:xfrm>
          <a:prstGeom prst="rect">
            <a:avLst/>
          </a:prstGeom>
          <a:noFill/>
          <a:ln w="28575">
            <a:solidFill>
              <a:srgbClr val="EC201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A31A89-D17D-4A30-80F8-057E9E5502AA}"/>
              </a:ext>
            </a:extLst>
          </p:cNvPr>
          <p:cNvSpPr/>
          <p:nvPr/>
        </p:nvSpPr>
        <p:spPr>
          <a:xfrm>
            <a:off x="4147828" y="2693145"/>
            <a:ext cx="1512168" cy="864096"/>
          </a:xfrm>
          <a:prstGeom prst="rect">
            <a:avLst/>
          </a:prstGeom>
          <a:noFill/>
          <a:ln w="28575">
            <a:solidFill>
              <a:srgbClr val="EC201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072F06-0E3C-41D9-BE75-330E86583C13}"/>
              </a:ext>
            </a:extLst>
          </p:cNvPr>
          <p:cNvSpPr txBox="1"/>
          <p:nvPr/>
        </p:nvSpPr>
        <p:spPr>
          <a:xfrm>
            <a:off x="6935692" y="2726126"/>
            <a:ext cx="4248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dirty="0">
                <a:latin typeface="Arial" panose="020B0604020202020204" pitchFamily="34" charset="0"/>
                <a:cs typeface="Arial" panose="020B0604020202020204" pitchFamily="34" charset="0"/>
              </a:rPr>
              <a:t>Each actor should learn a policy mask acting in the hidden layer of actor neural network.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52F849-2201-4B28-815C-AC2FE49D4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806" y="4118484"/>
            <a:ext cx="5040560" cy="8711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399088-F1F1-4292-99FC-0E10B042AA10}"/>
              </a:ext>
            </a:extLst>
          </p:cNvPr>
          <p:cNvSpPr txBox="1"/>
          <p:nvPr/>
        </p:nvSpPr>
        <p:spPr>
          <a:xfrm>
            <a:off x="7320136" y="4989600"/>
            <a:ext cx="1463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altLang="zh-CN" dirty="0">
                <a:latin typeface="Arial" panose="020B0604020202020204" pitchFamily="34" charset="0"/>
                <a:cs typeface="Arial" panose="020B0604020202020204" pitchFamily="34" charset="0"/>
              </a:rPr>
              <a:t>Policy loss based on agent’s own policy mask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844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A658898-7975-4BB7-B682-A9F470B4D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2" y="1196752"/>
            <a:ext cx="12697410" cy="5328592"/>
          </a:xfrm>
        </p:spPr>
        <p:txBody>
          <a:bodyPr/>
          <a:lstStyle/>
          <a:p>
            <a:pPr marL="0" indent="0">
              <a:buNone/>
            </a:pPr>
            <a:r>
              <a:rPr lang="en-CA" altLang="zh-CN" b="1" dirty="0">
                <a:solidFill>
                  <a:schemeClr val="tx2"/>
                </a:solidFill>
              </a:rPr>
              <a:t>Coach regularization</a:t>
            </a:r>
          </a:p>
        </p:txBody>
      </p:sp>
      <p:sp>
        <p:nvSpPr>
          <p:cNvPr id="9" name="标题 4">
            <a:extLst>
              <a:ext uri="{FF2B5EF4-FFF2-40B4-BE49-F238E27FC236}">
                <a16:creationId xmlns:a16="http://schemas.microsoft.com/office/drawing/2014/main" id="{B8BCB103-B313-4D58-8406-800293C2E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82" y="506130"/>
            <a:ext cx="11137237" cy="589156"/>
          </a:xfrm>
        </p:spPr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</a:rPr>
              <a:t>2 Methodology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38F456-5B1A-4B13-B230-A3CBBBA74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82" y="1582426"/>
            <a:ext cx="5928658" cy="50443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E8EB63-6447-4955-98ED-CBAE210E0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1484784"/>
            <a:ext cx="4352330" cy="10979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E75DFC-242C-494A-827C-5C6C8D7761B8}"/>
              </a:ext>
            </a:extLst>
          </p:cNvPr>
          <p:cNvSpPr/>
          <p:nvPr/>
        </p:nvSpPr>
        <p:spPr>
          <a:xfrm>
            <a:off x="1487488" y="2708920"/>
            <a:ext cx="1512168" cy="864096"/>
          </a:xfrm>
          <a:prstGeom prst="rect">
            <a:avLst/>
          </a:prstGeom>
          <a:noFill/>
          <a:ln w="28575">
            <a:solidFill>
              <a:srgbClr val="EC201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A31A89-D17D-4A30-80F8-057E9E5502AA}"/>
              </a:ext>
            </a:extLst>
          </p:cNvPr>
          <p:cNvSpPr/>
          <p:nvPr/>
        </p:nvSpPr>
        <p:spPr>
          <a:xfrm>
            <a:off x="4147828" y="2693145"/>
            <a:ext cx="1512168" cy="864096"/>
          </a:xfrm>
          <a:prstGeom prst="rect">
            <a:avLst/>
          </a:prstGeom>
          <a:noFill/>
          <a:ln w="28575">
            <a:solidFill>
              <a:srgbClr val="EC201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072F06-0E3C-41D9-BE75-330E86583C13}"/>
              </a:ext>
            </a:extLst>
          </p:cNvPr>
          <p:cNvSpPr txBox="1"/>
          <p:nvPr/>
        </p:nvSpPr>
        <p:spPr>
          <a:xfrm>
            <a:off x="6935692" y="2726126"/>
            <a:ext cx="4248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dirty="0">
                <a:latin typeface="Arial" panose="020B0604020202020204" pitchFamily="34" charset="0"/>
                <a:cs typeface="Arial" panose="020B0604020202020204" pitchFamily="34" charset="0"/>
              </a:rPr>
              <a:t>Each actor should learn a policy mask acting in the hidden layer of actor neural network.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52F849-2201-4B28-815C-AC2FE49D4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806" y="4118484"/>
            <a:ext cx="5040560" cy="8711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399088-F1F1-4292-99FC-0E10B042AA10}"/>
              </a:ext>
            </a:extLst>
          </p:cNvPr>
          <p:cNvSpPr txBox="1"/>
          <p:nvPr/>
        </p:nvSpPr>
        <p:spPr>
          <a:xfrm>
            <a:off x="7320136" y="4989600"/>
            <a:ext cx="1463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altLang="zh-CN" dirty="0">
                <a:latin typeface="Arial" panose="020B0604020202020204" pitchFamily="34" charset="0"/>
                <a:cs typeface="Arial" panose="020B0604020202020204" pitchFamily="34" charset="0"/>
              </a:rPr>
              <a:t>Policy loss based on agent’s own policy mask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A65089-DB0F-4053-988C-34E36DD61493}"/>
              </a:ext>
            </a:extLst>
          </p:cNvPr>
          <p:cNvSpPr txBox="1"/>
          <p:nvPr/>
        </p:nvSpPr>
        <p:spPr>
          <a:xfrm>
            <a:off x="8783554" y="4989599"/>
            <a:ext cx="14634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altLang="zh-CN" dirty="0">
                <a:latin typeface="Arial" panose="020B0604020202020204" pitchFamily="34" charset="0"/>
                <a:cs typeface="Arial" panose="020B0604020202020204" pitchFamily="34" charset="0"/>
              </a:rPr>
              <a:t>Evaluate distance between self-mask and coach mask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601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A658898-7975-4BB7-B682-A9F470B4D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2" y="1196752"/>
            <a:ext cx="12697410" cy="5328592"/>
          </a:xfrm>
        </p:spPr>
        <p:txBody>
          <a:bodyPr/>
          <a:lstStyle/>
          <a:p>
            <a:pPr marL="0" indent="0">
              <a:buNone/>
            </a:pPr>
            <a:r>
              <a:rPr lang="en-CA" altLang="zh-CN" b="1" dirty="0">
                <a:solidFill>
                  <a:schemeClr val="tx2"/>
                </a:solidFill>
              </a:rPr>
              <a:t>Coach regularization</a:t>
            </a:r>
          </a:p>
        </p:txBody>
      </p:sp>
      <p:sp>
        <p:nvSpPr>
          <p:cNvPr id="9" name="标题 4">
            <a:extLst>
              <a:ext uri="{FF2B5EF4-FFF2-40B4-BE49-F238E27FC236}">
                <a16:creationId xmlns:a16="http://schemas.microsoft.com/office/drawing/2014/main" id="{B8BCB103-B313-4D58-8406-800293C2E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82" y="506130"/>
            <a:ext cx="11137237" cy="589156"/>
          </a:xfrm>
        </p:spPr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</a:rPr>
              <a:t>2 Methodology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38F456-5B1A-4B13-B230-A3CBBBA74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82" y="1582426"/>
            <a:ext cx="5928658" cy="50443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E8EB63-6447-4955-98ED-CBAE210E0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1484784"/>
            <a:ext cx="4352330" cy="10979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E75DFC-242C-494A-827C-5C6C8D7761B8}"/>
              </a:ext>
            </a:extLst>
          </p:cNvPr>
          <p:cNvSpPr/>
          <p:nvPr/>
        </p:nvSpPr>
        <p:spPr>
          <a:xfrm>
            <a:off x="1487488" y="2708920"/>
            <a:ext cx="1512168" cy="864096"/>
          </a:xfrm>
          <a:prstGeom prst="rect">
            <a:avLst/>
          </a:prstGeom>
          <a:noFill/>
          <a:ln w="28575">
            <a:solidFill>
              <a:srgbClr val="EC201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A31A89-D17D-4A30-80F8-057E9E5502AA}"/>
              </a:ext>
            </a:extLst>
          </p:cNvPr>
          <p:cNvSpPr/>
          <p:nvPr/>
        </p:nvSpPr>
        <p:spPr>
          <a:xfrm>
            <a:off x="4147828" y="2693145"/>
            <a:ext cx="1512168" cy="864096"/>
          </a:xfrm>
          <a:prstGeom prst="rect">
            <a:avLst/>
          </a:prstGeom>
          <a:noFill/>
          <a:ln w="28575">
            <a:solidFill>
              <a:srgbClr val="EC201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072F06-0E3C-41D9-BE75-330E86583C13}"/>
              </a:ext>
            </a:extLst>
          </p:cNvPr>
          <p:cNvSpPr txBox="1"/>
          <p:nvPr/>
        </p:nvSpPr>
        <p:spPr>
          <a:xfrm>
            <a:off x="6935692" y="2726126"/>
            <a:ext cx="4248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dirty="0">
                <a:latin typeface="Arial" panose="020B0604020202020204" pitchFamily="34" charset="0"/>
                <a:cs typeface="Arial" panose="020B0604020202020204" pitchFamily="34" charset="0"/>
              </a:rPr>
              <a:t>Each actor should learn a policy mask acting in the hidden layer of actor neural network.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52F849-2201-4B28-815C-AC2FE49D4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806" y="4118484"/>
            <a:ext cx="5040560" cy="8711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399088-F1F1-4292-99FC-0E10B042AA10}"/>
              </a:ext>
            </a:extLst>
          </p:cNvPr>
          <p:cNvSpPr txBox="1"/>
          <p:nvPr/>
        </p:nvSpPr>
        <p:spPr>
          <a:xfrm>
            <a:off x="7320136" y="4989600"/>
            <a:ext cx="1463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altLang="zh-CN" dirty="0">
                <a:latin typeface="Arial" panose="020B0604020202020204" pitchFamily="34" charset="0"/>
                <a:cs typeface="Arial" panose="020B0604020202020204" pitchFamily="34" charset="0"/>
              </a:rPr>
              <a:t>Policy loss based on agent’s own policy mask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A65089-DB0F-4053-988C-34E36DD61493}"/>
              </a:ext>
            </a:extLst>
          </p:cNvPr>
          <p:cNvSpPr txBox="1"/>
          <p:nvPr/>
        </p:nvSpPr>
        <p:spPr>
          <a:xfrm>
            <a:off x="8783554" y="4989599"/>
            <a:ext cx="14634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altLang="zh-CN" dirty="0">
                <a:latin typeface="Arial" panose="020B0604020202020204" pitchFamily="34" charset="0"/>
                <a:cs typeface="Arial" panose="020B0604020202020204" pitchFamily="34" charset="0"/>
              </a:rPr>
              <a:t>Evaluate distance between self-mask and coach mask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C455A2-A9CC-4E15-AC58-22464A467AD2}"/>
              </a:ext>
            </a:extLst>
          </p:cNvPr>
          <p:cNvSpPr txBox="1"/>
          <p:nvPr/>
        </p:nvSpPr>
        <p:spPr>
          <a:xfrm>
            <a:off x="10186593" y="5061083"/>
            <a:ext cx="1463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altLang="zh-CN" dirty="0">
                <a:latin typeface="Arial" panose="020B0604020202020204" pitchFamily="34" charset="0"/>
                <a:cs typeface="Arial" panose="020B0604020202020204" pitchFamily="34" charset="0"/>
              </a:rPr>
              <a:t>Policy loss based on coach policy mask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7295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586F7E4-420F-42EC-9E71-341A198DB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55" y="1167642"/>
            <a:ext cx="5041439" cy="4393609"/>
          </a:xfrm>
          <a:prstGeom prst="rect">
            <a:avLst/>
          </a:prstGeom>
        </p:spPr>
      </p:pic>
      <p:sp>
        <p:nvSpPr>
          <p:cNvPr id="9" name="标题 4">
            <a:extLst>
              <a:ext uri="{FF2B5EF4-FFF2-40B4-BE49-F238E27FC236}">
                <a16:creationId xmlns:a16="http://schemas.microsoft.com/office/drawing/2014/main" id="{B8BCB103-B313-4D58-8406-800293C2E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82" y="506130"/>
            <a:ext cx="11137237" cy="589156"/>
          </a:xfrm>
        </p:spPr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</a:rPr>
              <a:t>2 Methodology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A49101-2E32-4F34-A9C6-6EB2EDC9B6FC}"/>
              </a:ext>
            </a:extLst>
          </p:cNvPr>
          <p:cNvSpPr txBox="1"/>
          <p:nvPr/>
        </p:nvSpPr>
        <p:spPr>
          <a:xfrm>
            <a:off x="3359696" y="5968861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Manipulate the hidden layer of actor (Stable ?)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2C28CE1-503A-4444-8204-E28C3A310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12" y="1380387"/>
            <a:ext cx="4370513" cy="371864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DD34182-DD7B-4742-8EDB-56D58E4F7D1A}"/>
              </a:ext>
            </a:extLst>
          </p:cNvPr>
          <p:cNvSpPr/>
          <p:nvPr/>
        </p:nvSpPr>
        <p:spPr>
          <a:xfrm>
            <a:off x="1947799" y="2572573"/>
            <a:ext cx="3744416" cy="504056"/>
          </a:xfrm>
          <a:prstGeom prst="rect">
            <a:avLst/>
          </a:prstGeom>
          <a:noFill/>
          <a:ln w="28575">
            <a:solidFill>
              <a:srgbClr val="EC201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6B7C7B9-FEE1-4A54-95DE-CC475B5D733D}"/>
              </a:ext>
            </a:extLst>
          </p:cNvPr>
          <p:cNvSpPr/>
          <p:nvPr/>
        </p:nvSpPr>
        <p:spPr>
          <a:xfrm>
            <a:off x="7536160" y="2485877"/>
            <a:ext cx="3744416" cy="504056"/>
          </a:xfrm>
          <a:prstGeom prst="rect">
            <a:avLst/>
          </a:prstGeom>
          <a:noFill/>
          <a:ln w="28575">
            <a:solidFill>
              <a:srgbClr val="EC201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E547C6A-0746-4385-9DEB-6821A261125B}"/>
              </a:ext>
            </a:extLst>
          </p:cNvPr>
          <p:cNvSpPr txBox="1"/>
          <p:nvPr/>
        </p:nvSpPr>
        <p:spPr>
          <a:xfrm>
            <a:off x="3358141" y="5239187"/>
            <a:ext cx="66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Promote agent predictability (Encourage agent to predict others policies and itself to be easier to be predicted).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CFF309-EA99-46B9-BC18-43092A005FE1}"/>
              </a:ext>
            </a:extLst>
          </p:cNvPr>
          <p:cNvSpPr txBox="1"/>
          <p:nvPr/>
        </p:nvSpPr>
        <p:spPr>
          <a:xfrm>
            <a:off x="6934877" y="9106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Coach regularization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AE9802-C09B-41D5-A128-117CF7A2A70A}"/>
              </a:ext>
            </a:extLst>
          </p:cNvPr>
          <p:cNvSpPr txBox="1"/>
          <p:nvPr/>
        </p:nvSpPr>
        <p:spPr>
          <a:xfrm>
            <a:off x="2891342" y="918592"/>
            <a:ext cx="2801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Team regularization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D842E6-26E7-4018-8E0B-A5DDB84BE4EF}"/>
              </a:ext>
            </a:extLst>
          </p:cNvPr>
          <p:cNvSpPr txBox="1"/>
          <p:nvPr/>
        </p:nvSpPr>
        <p:spPr>
          <a:xfrm>
            <a:off x="5692215" y="908049"/>
            <a:ext cx="2347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40649841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586F7E4-420F-42EC-9E71-341A198DB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55" y="1167642"/>
            <a:ext cx="5041439" cy="4393609"/>
          </a:xfrm>
          <a:prstGeom prst="rect">
            <a:avLst/>
          </a:prstGeom>
        </p:spPr>
      </p:pic>
      <p:sp>
        <p:nvSpPr>
          <p:cNvPr id="9" name="标题 4">
            <a:extLst>
              <a:ext uri="{FF2B5EF4-FFF2-40B4-BE49-F238E27FC236}">
                <a16:creationId xmlns:a16="http://schemas.microsoft.com/office/drawing/2014/main" id="{B8BCB103-B313-4D58-8406-800293C2E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82" y="506130"/>
            <a:ext cx="11137237" cy="589156"/>
          </a:xfrm>
        </p:spPr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</a:rPr>
              <a:t>2 Methodology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79D2A6-3FCA-4060-B3C1-CC0E47AAC300}"/>
              </a:ext>
            </a:extLst>
          </p:cNvPr>
          <p:cNvSpPr txBox="1"/>
          <p:nvPr/>
        </p:nvSpPr>
        <p:spPr>
          <a:xfrm>
            <a:off x="6960096" y="5877272"/>
            <a:ext cx="5040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information is used to train coordination (</a:t>
            </a:r>
            <a:r>
              <a:rPr lang="en-CA" altLang="zh-CN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synchronicity</a:t>
            </a:r>
            <a:r>
              <a:rPr lang="en-CA" altLang="zh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and local information is used during execution.</a:t>
            </a:r>
            <a:endParaRPr lang="zh-CN" alt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2AA663-9C47-4A47-80F7-02177E400661}"/>
              </a:ext>
            </a:extLst>
          </p:cNvPr>
          <p:cNvSpPr txBox="1"/>
          <p:nvPr/>
        </p:nvSpPr>
        <p:spPr>
          <a:xfrm>
            <a:off x="651655" y="5877272"/>
            <a:ext cx="504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information is used 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promote</a:t>
            </a:r>
            <a:r>
              <a:rPr lang="en-CA" altLang="zh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coordination during train or execution.</a:t>
            </a:r>
            <a:endParaRPr lang="zh-CN" alt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2C28CE1-503A-4444-8204-E28C3A310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12" y="1380387"/>
            <a:ext cx="4370513" cy="371864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DD34182-DD7B-4742-8EDB-56D58E4F7D1A}"/>
              </a:ext>
            </a:extLst>
          </p:cNvPr>
          <p:cNvSpPr/>
          <p:nvPr/>
        </p:nvSpPr>
        <p:spPr>
          <a:xfrm>
            <a:off x="1944688" y="1409016"/>
            <a:ext cx="1123865" cy="2452032"/>
          </a:xfrm>
          <a:prstGeom prst="rect">
            <a:avLst/>
          </a:prstGeom>
          <a:noFill/>
          <a:ln w="28575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806008-C391-4192-A766-B2F791E1A84E}"/>
              </a:ext>
            </a:extLst>
          </p:cNvPr>
          <p:cNvSpPr/>
          <p:nvPr/>
        </p:nvSpPr>
        <p:spPr>
          <a:xfrm>
            <a:off x="8544272" y="1409016"/>
            <a:ext cx="1703040" cy="1160512"/>
          </a:xfrm>
          <a:prstGeom prst="rect">
            <a:avLst/>
          </a:prstGeom>
          <a:noFill/>
          <a:ln w="28575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A7B722-03CD-4B08-B8F1-3F72350347D6}"/>
              </a:ext>
            </a:extLst>
          </p:cNvPr>
          <p:cNvSpPr txBox="1"/>
          <p:nvPr/>
        </p:nvSpPr>
        <p:spPr>
          <a:xfrm>
            <a:off x="6934877" y="9106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Coach regularization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53E445-28DF-455C-B116-8A60ACDE99DA}"/>
              </a:ext>
            </a:extLst>
          </p:cNvPr>
          <p:cNvSpPr txBox="1"/>
          <p:nvPr/>
        </p:nvSpPr>
        <p:spPr>
          <a:xfrm>
            <a:off x="2891342" y="918592"/>
            <a:ext cx="2801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Team regularization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C64FD5-9F7D-4846-9565-EE6F20B0EC84}"/>
              </a:ext>
            </a:extLst>
          </p:cNvPr>
          <p:cNvSpPr txBox="1"/>
          <p:nvPr/>
        </p:nvSpPr>
        <p:spPr>
          <a:xfrm>
            <a:off x="5692215" y="908049"/>
            <a:ext cx="2347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2251827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A658898-7975-4BB7-B682-A9F470B4D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801" y="1142301"/>
            <a:ext cx="12697410" cy="5328592"/>
          </a:xfrm>
        </p:spPr>
        <p:txBody>
          <a:bodyPr/>
          <a:lstStyle/>
          <a:p>
            <a:pPr lvl="2"/>
            <a:r>
              <a:rPr lang="en-US" altLang="zh-CN" b="1" dirty="0"/>
              <a:t>DDPG</a:t>
            </a:r>
          </a:p>
          <a:p>
            <a:pPr lvl="2"/>
            <a:r>
              <a:rPr lang="en-US" altLang="zh-CN" b="1" dirty="0"/>
              <a:t>MADDPG</a:t>
            </a:r>
          </a:p>
          <a:p>
            <a:pPr lvl="2"/>
            <a:r>
              <a:rPr lang="en-US" altLang="zh-CN" b="1" dirty="0"/>
              <a:t>MADDPG + sharing:  </a:t>
            </a:r>
            <a:r>
              <a:rPr lang="en-US" altLang="zh-CN" dirty="0"/>
              <a:t>shares the policy and value-function models across agents.</a:t>
            </a:r>
          </a:p>
          <a:p>
            <a:pPr lvl="2"/>
            <a:r>
              <a:rPr lang="en-CA" altLang="zh-CN" b="1" dirty="0"/>
              <a:t>MADDPG + agent modelling </a:t>
            </a:r>
            <a:r>
              <a:rPr lang="en-CA" altLang="zh-CN" dirty="0"/>
              <a:t>: </a:t>
            </a:r>
            <a:r>
              <a:rPr lang="en-CA" altLang="zh-CN" b="1" dirty="0"/>
              <a:t>: </a:t>
            </a:r>
            <a:r>
              <a:rPr lang="en-CA" altLang="zh-CN" dirty="0"/>
              <a:t>similar to </a:t>
            </a:r>
            <a:r>
              <a:rPr lang="en-CA" altLang="zh-CN" dirty="0" err="1"/>
              <a:t>TeamReg</a:t>
            </a:r>
            <a:r>
              <a:rPr lang="en-CA" altLang="zh-CN" dirty="0"/>
              <a:t> but not encourage agent predictability.</a:t>
            </a:r>
          </a:p>
          <a:p>
            <a:pPr lvl="2"/>
            <a:r>
              <a:rPr lang="en-CA" altLang="zh-CN" b="1" dirty="0"/>
              <a:t>MADDPG + policy mask: </a:t>
            </a:r>
            <a:r>
              <a:rPr lang="en-CA" altLang="zh-CN" dirty="0"/>
              <a:t>similar to </a:t>
            </a:r>
            <a:r>
              <a:rPr lang="en-CA" altLang="zh-CN" dirty="0" err="1"/>
              <a:t>CoachReg</a:t>
            </a:r>
            <a:r>
              <a:rPr lang="en-CA" altLang="zh-CN" dirty="0"/>
              <a:t> but not encourage synchronicity.</a:t>
            </a:r>
          </a:p>
          <a:p>
            <a:pPr lvl="2"/>
            <a:r>
              <a:rPr lang="en-CA" altLang="zh-CN" b="1" dirty="0">
                <a:solidFill>
                  <a:srgbClr val="0070C0"/>
                </a:solidFill>
              </a:rPr>
              <a:t>MADDPG + </a:t>
            </a:r>
            <a:r>
              <a:rPr lang="en-CA" altLang="zh-CN" b="1" dirty="0" err="1">
                <a:solidFill>
                  <a:srgbClr val="0070C0"/>
                </a:solidFill>
              </a:rPr>
              <a:t>TeamReg</a:t>
            </a:r>
            <a:endParaRPr lang="en-CA" altLang="zh-CN" b="1" dirty="0">
              <a:solidFill>
                <a:srgbClr val="0070C0"/>
              </a:solidFill>
            </a:endParaRPr>
          </a:p>
          <a:p>
            <a:pPr lvl="2"/>
            <a:r>
              <a:rPr lang="en-CA" altLang="zh-CN" b="1" dirty="0">
                <a:solidFill>
                  <a:srgbClr val="0070C0"/>
                </a:solidFill>
              </a:rPr>
              <a:t>MADDPG + </a:t>
            </a:r>
            <a:r>
              <a:rPr lang="en-CA" altLang="zh-CN" b="1" dirty="0" err="1">
                <a:solidFill>
                  <a:srgbClr val="0070C0"/>
                </a:solidFill>
              </a:rPr>
              <a:t>CoachReg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9" name="标题 4">
            <a:extLst>
              <a:ext uri="{FF2B5EF4-FFF2-40B4-BE49-F238E27FC236}">
                <a16:creationId xmlns:a16="http://schemas.microsoft.com/office/drawing/2014/main" id="{B8BCB103-B313-4D58-8406-800293C2E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82" y="506130"/>
            <a:ext cx="11137237" cy="589156"/>
          </a:xfrm>
        </p:spPr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</a:rPr>
              <a:t>3 Experiments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7388DC-70F3-49E5-AE30-FCB29F8D0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472" y="3806597"/>
            <a:ext cx="9073008" cy="30203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31EFA3-FE27-44C8-A0AD-B403FB3690F2}"/>
              </a:ext>
            </a:extLst>
          </p:cNvPr>
          <p:cNvSpPr txBox="1"/>
          <p:nvPr/>
        </p:nvSpPr>
        <p:spPr>
          <a:xfrm>
            <a:off x="119336" y="1628800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Baselines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618AB9-2236-4C77-B533-252B99D7F2F4}"/>
              </a:ext>
            </a:extLst>
          </p:cNvPr>
          <p:cNvSpPr txBox="1"/>
          <p:nvPr/>
        </p:nvSpPr>
        <p:spPr>
          <a:xfrm>
            <a:off x="119336" y="4365104"/>
            <a:ext cx="1623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Environment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1961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4">
            <a:extLst>
              <a:ext uri="{FF2B5EF4-FFF2-40B4-BE49-F238E27FC236}">
                <a16:creationId xmlns:a16="http://schemas.microsoft.com/office/drawing/2014/main" id="{B8BCB103-B313-4D58-8406-800293C2E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82" y="506130"/>
            <a:ext cx="11137237" cy="589156"/>
          </a:xfrm>
        </p:spPr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</a:rPr>
              <a:t>3 Experiments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6299CB-0C85-421D-8547-9C51441C4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753976"/>
            <a:ext cx="10272464" cy="4800282"/>
          </a:xfrm>
          <a:prstGeom prst="rect">
            <a:avLst/>
          </a:prstGeom>
        </p:spPr>
      </p:pic>
      <p:sp>
        <p:nvSpPr>
          <p:cNvPr id="11" name="内容占位符 6">
            <a:extLst>
              <a:ext uri="{FF2B5EF4-FFF2-40B4-BE49-F238E27FC236}">
                <a16:creationId xmlns:a16="http://schemas.microsoft.com/office/drawing/2014/main" id="{1023E364-2C2A-4ABE-8B49-F71DFA9BF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801" y="1142301"/>
            <a:ext cx="12697410" cy="5328592"/>
          </a:xfrm>
        </p:spPr>
        <p:txBody>
          <a:bodyPr/>
          <a:lstStyle/>
          <a:p>
            <a:pPr lvl="2"/>
            <a:r>
              <a:rPr lang="en-US" altLang="zh-CN" b="1" dirty="0"/>
              <a:t>Overall performance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7813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4">
            <a:extLst>
              <a:ext uri="{FF2B5EF4-FFF2-40B4-BE49-F238E27FC236}">
                <a16:creationId xmlns:a16="http://schemas.microsoft.com/office/drawing/2014/main" id="{B8BCB103-B313-4D58-8406-800293C2E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82" y="506130"/>
            <a:ext cx="11137237" cy="589156"/>
          </a:xfrm>
        </p:spPr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</a:rPr>
              <a:t>3 Experiments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6299CB-0C85-421D-8547-9C51441C4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686678"/>
            <a:ext cx="10416480" cy="486758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DCA4751-252B-4D28-9BA4-AAD7BCDF39C2}"/>
              </a:ext>
            </a:extLst>
          </p:cNvPr>
          <p:cNvCxnSpPr/>
          <p:nvPr/>
        </p:nvCxnSpPr>
        <p:spPr>
          <a:xfrm flipH="1">
            <a:off x="5591944" y="4437112"/>
            <a:ext cx="1152128" cy="64807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B18B0E-2AEA-4791-A795-CD7016AB26B1}"/>
              </a:ext>
            </a:extLst>
          </p:cNvPr>
          <p:cNvSpPr txBox="1"/>
          <p:nvPr/>
        </p:nvSpPr>
        <p:spPr>
          <a:xfrm>
            <a:off x="6960096" y="3837818"/>
            <a:ext cx="4704523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a predictability-based team-regularization in a competitive task can be harmful.</a:t>
            </a:r>
            <a:endParaRPr lang="zh-CN" alt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内容占位符 6">
            <a:extLst>
              <a:ext uri="{FF2B5EF4-FFF2-40B4-BE49-F238E27FC236}">
                <a16:creationId xmlns:a16="http://schemas.microsoft.com/office/drawing/2014/main" id="{6E470DA9-7BBD-42B1-89F5-9D011310D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801" y="1142301"/>
            <a:ext cx="12697410" cy="5328592"/>
          </a:xfrm>
        </p:spPr>
        <p:txBody>
          <a:bodyPr/>
          <a:lstStyle/>
          <a:p>
            <a:pPr lvl="2"/>
            <a:r>
              <a:rPr lang="en-US" altLang="zh-CN" b="1" dirty="0"/>
              <a:t>Explore MADDPG + </a:t>
            </a:r>
            <a:r>
              <a:rPr lang="en-US" altLang="zh-CN" b="1" dirty="0" err="1"/>
              <a:t>TeamReg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8452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4">
            <a:extLst>
              <a:ext uri="{FF2B5EF4-FFF2-40B4-BE49-F238E27FC236}">
                <a16:creationId xmlns:a16="http://schemas.microsoft.com/office/drawing/2014/main" id="{B8BCB103-B313-4D58-8406-800293C2E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82" y="506130"/>
            <a:ext cx="11137237" cy="589156"/>
          </a:xfrm>
        </p:spPr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</a:rPr>
              <a:t>3 Experiments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B18B0E-2AEA-4791-A795-CD7016AB26B1}"/>
              </a:ext>
            </a:extLst>
          </p:cNvPr>
          <p:cNvSpPr txBox="1"/>
          <p:nvPr/>
        </p:nvSpPr>
        <p:spPr>
          <a:xfrm>
            <a:off x="6960096" y="3837818"/>
            <a:ext cx="4704523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a predictability-based team-regularization in a competitive task can be harmful.</a:t>
            </a:r>
            <a:endParaRPr lang="zh-CN" alt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F3DD11-79F5-4246-BDB5-98851D6A4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668433"/>
            <a:ext cx="5040559" cy="50270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0B9EE5-4C5D-4FC9-9566-37D77934DF64}"/>
              </a:ext>
            </a:extLst>
          </p:cNvPr>
          <p:cNvSpPr txBox="1"/>
          <p:nvPr/>
        </p:nvSpPr>
        <p:spPr>
          <a:xfrm>
            <a:off x="6924802" y="1543222"/>
            <a:ext cx="4704523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performance different between agents with </a:t>
            </a:r>
            <a:r>
              <a:rPr lang="en-US" altLang="zh-CN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MADDPG+TeamReg</a:t>
            </a:r>
            <a:r>
              <a:rPr lang="en-US" altLang="zh-CN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competitive task</a:t>
            </a:r>
            <a:endParaRPr lang="zh-CN" alt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103811B-1798-4694-A80A-EF1DAE093234}"/>
              </a:ext>
            </a:extLst>
          </p:cNvPr>
          <p:cNvSpPr/>
          <p:nvPr/>
        </p:nvSpPr>
        <p:spPr>
          <a:xfrm>
            <a:off x="4151784" y="2566594"/>
            <a:ext cx="1368152" cy="79208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CDF032-EC30-4C23-B3ED-E36EBE300B4F}"/>
              </a:ext>
            </a:extLst>
          </p:cNvPr>
          <p:cNvCxnSpPr/>
          <p:nvPr/>
        </p:nvCxnSpPr>
        <p:spPr>
          <a:xfrm flipV="1">
            <a:off x="5519936" y="1988840"/>
            <a:ext cx="1152128" cy="64807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EB92D4A-D10C-4B14-ACA3-C50DDB92651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9277064" y="2466552"/>
            <a:ext cx="0" cy="117847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内容占位符 6">
            <a:extLst>
              <a:ext uri="{FF2B5EF4-FFF2-40B4-BE49-F238E27FC236}">
                <a16:creationId xmlns:a16="http://schemas.microsoft.com/office/drawing/2014/main" id="{BF934138-D579-4E0F-A212-E9B147A08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801" y="1142301"/>
            <a:ext cx="12697410" cy="5328592"/>
          </a:xfrm>
        </p:spPr>
        <p:txBody>
          <a:bodyPr/>
          <a:lstStyle/>
          <a:p>
            <a:pPr lvl="2"/>
            <a:r>
              <a:rPr lang="en-US" altLang="zh-CN" b="1" dirty="0"/>
              <a:t>Explore MADDPG + </a:t>
            </a:r>
            <a:r>
              <a:rPr lang="en-US" altLang="zh-CN" b="1" dirty="0" err="1"/>
              <a:t>TeamReg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59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2F543EB-1C6B-4641-85D8-F6B6D3A1F253}"/>
              </a:ext>
            </a:extLst>
          </p:cNvPr>
          <p:cNvSpPr/>
          <p:nvPr/>
        </p:nvSpPr>
        <p:spPr>
          <a:xfrm>
            <a:off x="7405308" y="1468195"/>
            <a:ext cx="4657265" cy="131664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C062D80-D3C8-4B09-9F8E-11414D6A4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</a:rPr>
              <a:t>1 Motivation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849D5F-D683-4845-98D5-94FCAA44B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98" y="1320268"/>
            <a:ext cx="1152128" cy="15224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038946-F378-4BF3-A22C-1790D85A1A49}"/>
              </a:ext>
            </a:extLst>
          </p:cNvPr>
          <p:cNvSpPr txBox="1"/>
          <p:nvPr/>
        </p:nvSpPr>
        <p:spPr>
          <a:xfrm>
            <a:off x="7871944" y="1645683"/>
            <a:ext cx="38922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Efficient agent-wise policy exploration is appealing to train independent agent 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Fun Facts: 10 Little Known Mind-Blowing #Minions Facts Because Banana |  Hype Malaysia">
            <a:extLst>
              <a:ext uri="{FF2B5EF4-FFF2-40B4-BE49-F238E27FC236}">
                <a16:creationId xmlns:a16="http://schemas.microsoft.com/office/drawing/2014/main" id="{B111D94C-15DC-4B17-AF49-241B6C355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156" y="1320268"/>
            <a:ext cx="3386138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ACC2EB7-2760-496A-A957-37D031D9FADB}"/>
              </a:ext>
            </a:extLst>
          </p:cNvPr>
          <p:cNvSpPr/>
          <p:nvPr/>
        </p:nvSpPr>
        <p:spPr>
          <a:xfrm>
            <a:off x="2220076" y="2088102"/>
            <a:ext cx="720080" cy="369332"/>
          </a:xfrm>
          <a:prstGeom prst="rightArrow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CBCA61-FF7E-4D8A-B7D9-34B049B2B3F7}"/>
              </a:ext>
            </a:extLst>
          </p:cNvPr>
          <p:cNvSpPr txBox="1"/>
          <p:nvPr/>
        </p:nvSpPr>
        <p:spPr>
          <a:xfrm>
            <a:off x="299386" y="2864867"/>
            <a:ext cx="128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Agent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2" descr="Of Minions and Smurfs (page 2)">
            <a:extLst>
              <a:ext uri="{FF2B5EF4-FFF2-40B4-BE49-F238E27FC236}">
                <a16:creationId xmlns:a16="http://schemas.microsoft.com/office/drawing/2014/main" id="{D98F5DEF-4549-4CAB-BD6B-B6C5DE601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54" y="3744824"/>
            <a:ext cx="1505893" cy="1505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A06F8D-0715-4A93-80AD-4624B6804D38}"/>
              </a:ext>
            </a:extLst>
          </p:cNvPr>
          <p:cNvSpPr txBox="1"/>
          <p:nvPr/>
        </p:nvSpPr>
        <p:spPr>
          <a:xfrm>
            <a:off x="466798" y="5749431"/>
            <a:ext cx="128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Agents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C43CBC7-C574-48F6-BDAA-CF0033E37E8F}"/>
              </a:ext>
            </a:extLst>
          </p:cNvPr>
          <p:cNvSpPr/>
          <p:nvPr/>
        </p:nvSpPr>
        <p:spPr>
          <a:xfrm>
            <a:off x="7405308" y="3861112"/>
            <a:ext cx="4657265" cy="131664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C6300F-6902-4097-B825-A094F2AF3050}"/>
              </a:ext>
            </a:extLst>
          </p:cNvPr>
          <p:cNvSpPr txBox="1"/>
          <p:nvPr/>
        </p:nvSpPr>
        <p:spPr>
          <a:xfrm>
            <a:off x="7871944" y="4038600"/>
            <a:ext cx="38922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Explore successive collective policies is less tractable due to the large joint-action space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00" name="Picture 4" descr="Minions - Banana by saltso on DeviantArt">
            <a:extLst>
              <a:ext uri="{FF2B5EF4-FFF2-40B4-BE49-F238E27FC236}">
                <a16:creationId xmlns:a16="http://schemas.microsoft.com/office/drawing/2014/main" id="{246F7026-5409-44C6-AAC2-9B6EF5229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20" y="3656424"/>
            <a:ext cx="2834299" cy="159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B72B836E-3BF0-4CF8-85F6-76D03E724095}"/>
              </a:ext>
            </a:extLst>
          </p:cNvPr>
          <p:cNvSpPr/>
          <p:nvPr/>
        </p:nvSpPr>
        <p:spPr>
          <a:xfrm>
            <a:off x="2195283" y="4334768"/>
            <a:ext cx="720080" cy="369332"/>
          </a:xfrm>
          <a:prstGeom prst="rightArrow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0916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4">
            <a:extLst>
              <a:ext uri="{FF2B5EF4-FFF2-40B4-BE49-F238E27FC236}">
                <a16:creationId xmlns:a16="http://schemas.microsoft.com/office/drawing/2014/main" id="{B8BCB103-B313-4D58-8406-800293C2E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82" y="506130"/>
            <a:ext cx="11137237" cy="589156"/>
          </a:xfrm>
        </p:spPr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</a:rPr>
              <a:t>3 Experiments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6" name="内容占位符 6">
            <a:extLst>
              <a:ext uri="{FF2B5EF4-FFF2-40B4-BE49-F238E27FC236}">
                <a16:creationId xmlns:a16="http://schemas.microsoft.com/office/drawing/2014/main" id="{BF934138-D579-4E0F-A212-E9B147A08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801" y="1142301"/>
            <a:ext cx="12697410" cy="5328592"/>
          </a:xfrm>
        </p:spPr>
        <p:txBody>
          <a:bodyPr/>
          <a:lstStyle/>
          <a:p>
            <a:pPr lvl="2"/>
            <a:r>
              <a:rPr lang="en-US" altLang="zh-CN" b="1" dirty="0"/>
              <a:t>Explore MADDPG + </a:t>
            </a:r>
            <a:r>
              <a:rPr lang="en-US" altLang="zh-CN" b="1" dirty="0" err="1"/>
              <a:t>TeamReg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13ABC1-EF0A-4554-B412-D70C4BA66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2204864"/>
            <a:ext cx="6174091" cy="3642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1AFCF0-C911-421B-BACB-9D1EAAFE8A92}"/>
              </a:ext>
            </a:extLst>
          </p:cNvPr>
          <p:cNvSpPr txBox="1"/>
          <p:nvPr/>
        </p:nvSpPr>
        <p:spPr>
          <a:xfrm>
            <a:off x="7437373" y="4581128"/>
            <a:ext cx="470452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Validate the function of </a:t>
            </a:r>
            <a:r>
              <a:rPr lang="en-US" altLang="zh-CN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teamReg</a:t>
            </a:r>
            <a:r>
              <a:rPr lang="en-US" altLang="zh-CN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predicting teammates behavior </a:t>
            </a:r>
            <a:endParaRPr lang="zh-CN" alt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9F832-32A2-49AD-AAD1-D6917FEED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714" y="2486714"/>
            <a:ext cx="4875634" cy="131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130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4">
            <a:extLst>
              <a:ext uri="{FF2B5EF4-FFF2-40B4-BE49-F238E27FC236}">
                <a16:creationId xmlns:a16="http://schemas.microsoft.com/office/drawing/2014/main" id="{B8BCB103-B313-4D58-8406-800293C2E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82" y="506130"/>
            <a:ext cx="11137237" cy="589156"/>
          </a:xfrm>
        </p:spPr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</a:rPr>
              <a:t>3 Experiments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6" name="内容占位符 6">
            <a:extLst>
              <a:ext uri="{FF2B5EF4-FFF2-40B4-BE49-F238E27FC236}">
                <a16:creationId xmlns:a16="http://schemas.microsoft.com/office/drawing/2014/main" id="{53511D6D-BC3F-4C35-BE40-D1D03B307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801" y="1142301"/>
            <a:ext cx="12697410" cy="5328592"/>
          </a:xfrm>
        </p:spPr>
        <p:txBody>
          <a:bodyPr/>
          <a:lstStyle/>
          <a:p>
            <a:pPr lvl="2"/>
            <a:r>
              <a:rPr lang="en-US" altLang="zh-CN" b="1" dirty="0"/>
              <a:t>Explore MADDPG + </a:t>
            </a:r>
            <a:r>
              <a:rPr lang="en-US" altLang="zh-CN" b="1" dirty="0" err="1"/>
              <a:t>CoachReg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436A9-9D0A-434A-BD04-B06DE7CD23BE}"/>
              </a:ext>
            </a:extLst>
          </p:cNvPr>
          <p:cNvSpPr txBox="1"/>
          <p:nvPr/>
        </p:nvSpPr>
        <p:spPr>
          <a:xfrm>
            <a:off x="2711624" y="6028704"/>
            <a:ext cx="470452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Agents tend to switch sub-policy (i.e., use different mask in hidden layer)</a:t>
            </a:r>
            <a:endParaRPr lang="zh-CN" alt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DFC573-CBB3-4B41-871B-EB8211304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68" y="2098084"/>
            <a:ext cx="5976664" cy="361761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DE16113-4A71-4ED4-AEDF-93E51E945304}"/>
              </a:ext>
            </a:extLst>
          </p:cNvPr>
          <p:cNvSpPr txBox="1"/>
          <p:nvPr/>
        </p:nvSpPr>
        <p:spPr>
          <a:xfrm>
            <a:off x="1865943" y="1632623"/>
            <a:ext cx="3120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Sub-policy distribution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6909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4">
            <a:extLst>
              <a:ext uri="{FF2B5EF4-FFF2-40B4-BE49-F238E27FC236}">
                <a16:creationId xmlns:a16="http://schemas.microsoft.com/office/drawing/2014/main" id="{B8BCB103-B313-4D58-8406-800293C2E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82" y="506130"/>
            <a:ext cx="11137237" cy="589156"/>
          </a:xfrm>
        </p:spPr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</a:rPr>
              <a:t>3 Experiments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6" name="内容占位符 6">
            <a:extLst>
              <a:ext uri="{FF2B5EF4-FFF2-40B4-BE49-F238E27FC236}">
                <a16:creationId xmlns:a16="http://schemas.microsoft.com/office/drawing/2014/main" id="{53511D6D-BC3F-4C35-BE40-D1D03B307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801" y="1142301"/>
            <a:ext cx="12697410" cy="5328592"/>
          </a:xfrm>
        </p:spPr>
        <p:txBody>
          <a:bodyPr/>
          <a:lstStyle/>
          <a:p>
            <a:pPr lvl="2"/>
            <a:r>
              <a:rPr lang="en-US" altLang="zh-CN" b="1" dirty="0"/>
              <a:t>Explore MADDPG + </a:t>
            </a:r>
            <a:r>
              <a:rPr lang="en-US" altLang="zh-CN" b="1" dirty="0" err="1"/>
              <a:t>CoachReg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D644257-B896-4569-9022-1AB6955D6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167" y="2408158"/>
            <a:ext cx="9073008" cy="348870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2834934-0972-4678-88A4-33E791BE1683}"/>
              </a:ext>
            </a:extLst>
          </p:cNvPr>
          <p:cNvSpPr txBox="1"/>
          <p:nvPr/>
        </p:nvSpPr>
        <p:spPr>
          <a:xfrm>
            <a:off x="2927648" y="1608377"/>
            <a:ext cx="34803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Mask distribution entropy compared to that of Categorical Uniform Distribution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7733B4-DBE7-4415-9B78-1365557CA5CB}"/>
              </a:ext>
            </a:extLst>
          </p:cNvPr>
          <p:cNvSpPr txBox="1"/>
          <p:nvPr/>
        </p:nvSpPr>
        <p:spPr>
          <a:xfrm>
            <a:off x="2671661" y="5979121"/>
            <a:ext cx="470452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Agents tend to switch sub-policy (i.e., use different mask in hidden layer)</a:t>
            </a:r>
            <a:endParaRPr lang="zh-CN" alt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43FA2A4-A432-4892-A61A-B7375196674E}"/>
              </a:ext>
            </a:extLst>
          </p:cNvPr>
          <p:cNvSpPr/>
          <p:nvPr/>
        </p:nvSpPr>
        <p:spPr>
          <a:xfrm>
            <a:off x="3714055" y="2852936"/>
            <a:ext cx="792088" cy="576064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DA7F1EC-B108-421D-AFAC-1165D2CF7CA6}"/>
              </a:ext>
            </a:extLst>
          </p:cNvPr>
          <p:cNvCxnSpPr>
            <a:stCxn id="4" idx="2"/>
          </p:cNvCxnSpPr>
          <p:nvPr/>
        </p:nvCxnSpPr>
        <p:spPr>
          <a:xfrm flipH="1">
            <a:off x="2633935" y="3140968"/>
            <a:ext cx="1080120" cy="2160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65A567D-471D-4190-93FE-03F7F654F7B3}"/>
              </a:ext>
            </a:extLst>
          </p:cNvPr>
          <p:cNvSpPr txBox="1"/>
          <p:nvPr/>
        </p:nvSpPr>
        <p:spPr>
          <a:xfrm>
            <a:off x="0" y="2962347"/>
            <a:ext cx="27836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 SPREAD, entropy of mask distribution is closed to Categorical Uniform Distribution of size 3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7435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4">
            <a:extLst>
              <a:ext uri="{FF2B5EF4-FFF2-40B4-BE49-F238E27FC236}">
                <a16:creationId xmlns:a16="http://schemas.microsoft.com/office/drawing/2014/main" id="{B8BCB103-B313-4D58-8406-800293C2E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82" y="506130"/>
            <a:ext cx="11137237" cy="589156"/>
          </a:xfrm>
        </p:spPr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</a:rPr>
              <a:t>3 Experiments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6" name="内容占位符 6">
            <a:extLst>
              <a:ext uri="{FF2B5EF4-FFF2-40B4-BE49-F238E27FC236}">
                <a16:creationId xmlns:a16="http://schemas.microsoft.com/office/drawing/2014/main" id="{53511D6D-BC3F-4C35-BE40-D1D03B307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801" y="1142301"/>
            <a:ext cx="12697410" cy="5328592"/>
          </a:xfrm>
        </p:spPr>
        <p:txBody>
          <a:bodyPr/>
          <a:lstStyle/>
          <a:p>
            <a:pPr lvl="2"/>
            <a:r>
              <a:rPr lang="en-US" altLang="zh-CN" b="1" dirty="0"/>
              <a:t>Explore MADDPG + </a:t>
            </a:r>
            <a:r>
              <a:rPr lang="en-US" altLang="zh-CN" b="1" dirty="0" err="1"/>
              <a:t>CoachReg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12904A-5D25-4842-B21F-2513135B338B}"/>
              </a:ext>
            </a:extLst>
          </p:cNvPr>
          <p:cNvSpPr txBox="1"/>
          <p:nvPr/>
        </p:nvSpPr>
        <p:spPr>
          <a:xfrm>
            <a:off x="7376184" y="5993025"/>
            <a:ext cx="470452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Agents tend to select the same mask for synchronicity.</a:t>
            </a:r>
            <a:endParaRPr lang="zh-CN" alt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D644257-B896-4569-9022-1AB6955D6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167" y="2408158"/>
            <a:ext cx="9073008" cy="34887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D262EF0-C157-4D23-9F9D-58D05193C52B}"/>
              </a:ext>
            </a:extLst>
          </p:cNvPr>
          <p:cNvSpPr txBox="1"/>
          <p:nvPr/>
        </p:nvSpPr>
        <p:spPr>
          <a:xfrm>
            <a:off x="7622061" y="1665662"/>
            <a:ext cx="3120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Hamming proximity between the agents’ mask sequences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697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767648" y="1773653"/>
            <a:ext cx="8288792" cy="1158828"/>
          </a:xfrm>
        </p:spPr>
        <p:txBody>
          <a:bodyPr>
            <a:noAutofit/>
          </a:bodyPr>
          <a:lstStyle/>
          <a:p>
            <a:pPr algn="ctr"/>
            <a:r>
              <a:rPr lang="en-US" altLang="zh-CN" sz="3600" b="1" dirty="0"/>
              <a:t>Thank you ! </a:t>
            </a:r>
            <a:endParaRPr lang="en-CA" sz="3600" b="1" dirty="0"/>
          </a:p>
        </p:txBody>
      </p:sp>
      <p:sp>
        <p:nvSpPr>
          <p:cNvPr id="7" name="Subtitle 4"/>
          <p:cNvSpPr txBox="1">
            <a:spLocks/>
          </p:cNvSpPr>
          <p:nvPr/>
        </p:nvSpPr>
        <p:spPr>
          <a:xfrm>
            <a:off x="1762283" y="4797152"/>
            <a:ext cx="6438140" cy="14976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endParaRPr lang="en-CA" sz="18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MCCR-RED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008" y="5815476"/>
            <a:ext cx="2103120" cy="494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04403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FB43F-0820-4437-9C06-338348CBB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Gumbel-</a:t>
            </a:r>
            <a:r>
              <a:rPr lang="en-CA" altLang="zh-CN" dirty="0" err="1"/>
              <a:t>softmax</a:t>
            </a:r>
            <a:r>
              <a:rPr lang="en-CA" altLang="zh-CN" dirty="0"/>
              <a:t> trick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74241-FD54-4B62-955D-BA46F6292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06D8EC-945B-4A5A-B0C1-7414DB8AF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1168417"/>
            <a:ext cx="8256240" cy="419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87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C062D80-D3C8-4B09-9F8E-11414D6A4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</a:rPr>
              <a:t>1 Motivation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ADA06C-73E0-4D9A-8601-E4EADAF2E518}"/>
              </a:ext>
            </a:extLst>
          </p:cNvPr>
          <p:cNvSpPr/>
          <p:nvPr/>
        </p:nvSpPr>
        <p:spPr>
          <a:xfrm>
            <a:off x="911424" y="1196752"/>
            <a:ext cx="10441160" cy="58915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C1C526-9159-4145-8F9A-2353E1F9206A}"/>
              </a:ext>
            </a:extLst>
          </p:cNvPr>
          <p:cNvSpPr txBox="1"/>
          <p:nvPr/>
        </p:nvSpPr>
        <p:spPr>
          <a:xfrm>
            <a:off x="1199456" y="1268760"/>
            <a:ext cx="96490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altLang="zh-CN" sz="2200" b="1" dirty="0">
                <a:latin typeface="Arial" panose="020B0604020202020204" pitchFamily="34" charset="0"/>
                <a:cs typeface="Arial" panose="020B0604020202020204" pitchFamily="34" charset="0"/>
              </a:rPr>
              <a:t>Coordinating the agents’ policies can guide their exploration</a:t>
            </a:r>
            <a:endParaRPr lang="zh-CN" alt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457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C062D80-D3C8-4B09-9F8E-11414D6A4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</a:rPr>
              <a:t>1 Motivation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ADA06C-73E0-4D9A-8601-E4EADAF2E518}"/>
              </a:ext>
            </a:extLst>
          </p:cNvPr>
          <p:cNvSpPr/>
          <p:nvPr/>
        </p:nvSpPr>
        <p:spPr>
          <a:xfrm>
            <a:off x="911424" y="1196752"/>
            <a:ext cx="10441160" cy="58915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C1C526-9159-4145-8F9A-2353E1F9206A}"/>
              </a:ext>
            </a:extLst>
          </p:cNvPr>
          <p:cNvSpPr txBox="1"/>
          <p:nvPr/>
        </p:nvSpPr>
        <p:spPr>
          <a:xfrm>
            <a:off x="1199456" y="1268760"/>
            <a:ext cx="96490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altLang="zh-CN" sz="2200" b="1" dirty="0">
                <a:latin typeface="Arial" panose="020B0604020202020204" pitchFamily="34" charset="0"/>
                <a:cs typeface="Arial" panose="020B0604020202020204" pitchFamily="34" charset="0"/>
              </a:rPr>
              <a:t>Coordinating the agents’ policies can guide their exploration</a:t>
            </a:r>
            <a:endParaRPr lang="zh-CN" alt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61312A-CF66-4557-A634-ADC335B52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11" y="4643437"/>
            <a:ext cx="6867525" cy="1933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6988E2-CF1D-4F53-B0A5-3E34949F9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614" y="2060848"/>
            <a:ext cx="6800850" cy="21812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98356B-4E97-4025-9943-DA4CC2A52C78}"/>
              </a:ext>
            </a:extLst>
          </p:cNvPr>
          <p:cNvSpPr txBox="1"/>
          <p:nvPr/>
        </p:nvSpPr>
        <p:spPr>
          <a:xfrm>
            <a:off x="581811" y="3914268"/>
            <a:ext cx="1321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Agent 1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B4C0B5-464D-4D08-A14C-DF02E117F6FC}"/>
              </a:ext>
            </a:extLst>
          </p:cNvPr>
          <p:cNvSpPr txBox="1"/>
          <p:nvPr/>
        </p:nvSpPr>
        <p:spPr>
          <a:xfrm>
            <a:off x="2207568" y="3935032"/>
            <a:ext cx="1321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Agent 2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2115C0-BB37-472A-8665-7C9960EB1077}"/>
              </a:ext>
            </a:extLst>
          </p:cNvPr>
          <p:cNvCxnSpPr>
            <a:stCxn id="11" idx="0"/>
          </p:cNvCxnSpPr>
          <p:nvPr/>
        </p:nvCxnSpPr>
        <p:spPr>
          <a:xfrm flipV="1">
            <a:off x="1242459" y="3429000"/>
            <a:ext cx="389045" cy="4852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6642C1-039D-4C8A-A96C-47D7BDB3B133}"/>
              </a:ext>
            </a:extLst>
          </p:cNvPr>
          <p:cNvCxnSpPr>
            <a:cxnSpLocks/>
          </p:cNvCxnSpPr>
          <p:nvPr/>
        </p:nvCxnSpPr>
        <p:spPr>
          <a:xfrm flipV="1">
            <a:off x="2711624" y="3429000"/>
            <a:ext cx="0" cy="4852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7910661-1E53-466D-99DD-12F1ACD11DEC}"/>
              </a:ext>
            </a:extLst>
          </p:cNvPr>
          <p:cNvSpPr txBox="1"/>
          <p:nvPr/>
        </p:nvSpPr>
        <p:spPr>
          <a:xfrm>
            <a:off x="3775551" y="2310505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dirty="0">
                <a:latin typeface="Arial" panose="020B0604020202020204" pitchFamily="34" charset="0"/>
                <a:cs typeface="Arial" panose="020B0604020202020204" pitchFamily="34" charset="0"/>
              </a:rPr>
              <a:t>a=0: move right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32C06F-FCA0-4FBF-BC85-818BA33C958A}"/>
              </a:ext>
            </a:extLst>
          </p:cNvPr>
          <p:cNvSpPr txBox="1"/>
          <p:nvPr/>
        </p:nvSpPr>
        <p:spPr>
          <a:xfrm>
            <a:off x="3775686" y="2647571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dirty="0">
                <a:latin typeface="Arial" panose="020B0604020202020204" pitchFamily="34" charset="0"/>
                <a:cs typeface="Arial" panose="020B0604020202020204" pitchFamily="34" charset="0"/>
              </a:rPr>
              <a:t>a=1: move left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34F706-83A1-4DE9-AD5B-6A3A49D71415}"/>
              </a:ext>
            </a:extLst>
          </p:cNvPr>
          <p:cNvSpPr txBox="1"/>
          <p:nvPr/>
        </p:nvSpPr>
        <p:spPr>
          <a:xfrm>
            <a:off x="6960096" y="1895080"/>
            <a:ext cx="1321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141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C062D80-D3C8-4B09-9F8E-11414D6A4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</a:rPr>
              <a:t>1 Motivation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ADA06C-73E0-4D9A-8601-E4EADAF2E518}"/>
              </a:ext>
            </a:extLst>
          </p:cNvPr>
          <p:cNvSpPr/>
          <p:nvPr/>
        </p:nvSpPr>
        <p:spPr>
          <a:xfrm>
            <a:off x="911424" y="1196752"/>
            <a:ext cx="10441160" cy="58915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C1C526-9159-4145-8F9A-2353E1F9206A}"/>
              </a:ext>
            </a:extLst>
          </p:cNvPr>
          <p:cNvSpPr txBox="1"/>
          <p:nvPr/>
        </p:nvSpPr>
        <p:spPr>
          <a:xfrm>
            <a:off x="1199456" y="1268760"/>
            <a:ext cx="96490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altLang="zh-CN" sz="2200" b="1" dirty="0">
                <a:latin typeface="Arial" panose="020B0604020202020204" pitchFamily="34" charset="0"/>
                <a:cs typeface="Arial" panose="020B0604020202020204" pitchFamily="34" charset="0"/>
              </a:rPr>
              <a:t>Coordinating the agents’ policies can guide their exploration</a:t>
            </a:r>
            <a:endParaRPr lang="zh-CN" alt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61312A-CF66-4557-A634-ADC335B52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11" y="4643437"/>
            <a:ext cx="6867525" cy="1933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6988E2-CF1D-4F53-B0A5-3E34949F9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614" y="2060848"/>
            <a:ext cx="6800850" cy="21812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98356B-4E97-4025-9943-DA4CC2A52C78}"/>
              </a:ext>
            </a:extLst>
          </p:cNvPr>
          <p:cNvSpPr txBox="1"/>
          <p:nvPr/>
        </p:nvSpPr>
        <p:spPr>
          <a:xfrm>
            <a:off x="581811" y="3914268"/>
            <a:ext cx="1321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Agent 1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B4C0B5-464D-4D08-A14C-DF02E117F6FC}"/>
              </a:ext>
            </a:extLst>
          </p:cNvPr>
          <p:cNvSpPr txBox="1"/>
          <p:nvPr/>
        </p:nvSpPr>
        <p:spPr>
          <a:xfrm>
            <a:off x="2207568" y="3935032"/>
            <a:ext cx="1321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Agent 2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2115C0-BB37-472A-8665-7C9960EB1077}"/>
              </a:ext>
            </a:extLst>
          </p:cNvPr>
          <p:cNvCxnSpPr>
            <a:stCxn id="11" idx="0"/>
          </p:cNvCxnSpPr>
          <p:nvPr/>
        </p:nvCxnSpPr>
        <p:spPr>
          <a:xfrm flipV="1">
            <a:off x="1242459" y="3429000"/>
            <a:ext cx="389045" cy="4852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6642C1-039D-4C8A-A96C-47D7BDB3B133}"/>
              </a:ext>
            </a:extLst>
          </p:cNvPr>
          <p:cNvCxnSpPr>
            <a:cxnSpLocks/>
          </p:cNvCxnSpPr>
          <p:nvPr/>
        </p:nvCxnSpPr>
        <p:spPr>
          <a:xfrm flipV="1">
            <a:off x="2711624" y="3429000"/>
            <a:ext cx="0" cy="4852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7910661-1E53-466D-99DD-12F1ACD11DEC}"/>
              </a:ext>
            </a:extLst>
          </p:cNvPr>
          <p:cNvSpPr txBox="1"/>
          <p:nvPr/>
        </p:nvSpPr>
        <p:spPr>
          <a:xfrm>
            <a:off x="3775551" y="2310505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dirty="0">
                <a:latin typeface="Arial" panose="020B0604020202020204" pitchFamily="34" charset="0"/>
                <a:cs typeface="Arial" panose="020B0604020202020204" pitchFamily="34" charset="0"/>
              </a:rPr>
              <a:t>a=0: move right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32C06F-FCA0-4FBF-BC85-818BA33C958A}"/>
              </a:ext>
            </a:extLst>
          </p:cNvPr>
          <p:cNvSpPr txBox="1"/>
          <p:nvPr/>
        </p:nvSpPr>
        <p:spPr>
          <a:xfrm>
            <a:off x="3775686" y="2647571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dirty="0">
                <a:latin typeface="Arial" panose="020B0604020202020204" pitchFamily="34" charset="0"/>
                <a:cs typeface="Arial" panose="020B0604020202020204" pitchFamily="34" charset="0"/>
              </a:rPr>
              <a:t>a=1: move left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34F706-83A1-4DE9-AD5B-6A3A49D71415}"/>
              </a:ext>
            </a:extLst>
          </p:cNvPr>
          <p:cNvSpPr txBox="1"/>
          <p:nvPr/>
        </p:nvSpPr>
        <p:spPr>
          <a:xfrm>
            <a:off x="6960096" y="1895080"/>
            <a:ext cx="1321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36F1A1-3924-4AF0-871E-6ED7DDB22BEE}"/>
              </a:ext>
            </a:extLst>
          </p:cNvPr>
          <p:cNvSpPr txBox="1"/>
          <p:nvPr/>
        </p:nvSpPr>
        <p:spPr>
          <a:xfrm>
            <a:off x="7620744" y="4961839"/>
            <a:ext cx="468052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transition to a different state both agents need to perform the same action at the same time  </a:t>
            </a:r>
            <a:endParaRPr lang="zh-CN" altLang="en-US" sz="2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9ABE6C2-B13B-4304-9077-09CF978C2DE5}"/>
              </a:ext>
            </a:extLst>
          </p:cNvPr>
          <p:cNvSpPr/>
          <p:nvPr/>
        </p:nvSpPr>
        <p:spPr>
          <a:xfrm>
            <a:off x="2207568" y="4961839"/>
            <a:ext cx="504056" cy="1275473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5E41E2F-233C-42CE-ACA5-20588121FB48}"/>
              </a:ext>
            </a:extLst>
          </p:cNvPr>
          <p:cNvSpPr/>
          <p:nvPr/>
        </p:nvSpPr>
        <p:spPr>
          <a:xfrm>
            <a:off x="3276836" y="4972487"/>
            <a:ext cx="504056" cy="1275473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A93ECA5-0019-428A-8869-D4194349C47A}"/>
              </a:ext>
            </a:extLst>
          </p:cNvPr>
          <p:cNvSpPr/>
          <p:nvPr/>
        </p:nvSpPr>
        <p:spPr>
          <a:xfrm>
            <a:off x="4346890" y="4990103"/>
            <a:ext cx="504056" cy="1275473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BFEAAC4-2B43-428B-A343-9CDC15C494A4}"/>
              </a:ext>
            </a:extLst>
          </p:cNvPr>
          <p:cNvSpPr/>
          <p:nvPr/>
        </p:nvSpPr>
        <p:spPr>
          <a:xfrm>
            <a:off x="5187258" y="4972486"/>
            <a:ext cx="504056" cy="1275473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170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C062D80-D3C8-4B09-9F8E-11414D6A4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</a:rPr>
              <a:t>1 Motivation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ADA06C-73E0-4D9A-8601-E4EADAF2E518}"/>
              </a:ext>
            </a:extLst>
          </p:cNvPr>
          <p:cNvSpPr/>
          <p:nvPr/>
        </p:nvSpPr>
        <p:spPr>
          <a:xfrm>
            <a:off x="911424" y="1196752"/>
            <a:ext cx="10441160" cy="58915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C1C526-9159-4145-8F9A-2353E1F9206A}"/>
              </a:ext>
            </a:extLst>
          </p:cNvPr>
          <p:cNvSpPr txBox="1"/>
          <p:nvPr/>
        </p:nvSpPr>
        <p:spPr>
          <a:xfrm>
            <a:off x="1199456" y="1268760"/>
            <a:ext cx="96490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altLang="zh-CN" sz="2200" b="1" dirty="0">
                <a:latin typeface="Arial" panose="020B0604020202020204" pitchFamily="34" charset="0"/>
                <a:cs typeface="Arial" panose="020B0604020202020204" pitchFamily="34" charset="0"/>
              </a:rPr>
              <a:t>Coordinating the agents’ policies can guide their exploration</a:t>
            </a:r>
            <a:endParaRPr lang="zh-CN" alt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6988E2-CF1D-4F53-B0A5-3E34949F9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614" y="2060848"/>
            <a:ext cx="6800850" cy="21812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98356B-4E97-4025-9943-DA4CC2A52C78}"/>
              </a:ext>
            </a:extLst>
          </p:cNvPr>
          <p:cNvSpPr txBox="1"/>
          <p:nvPr/>
        </p:nvSpPr>
        <p:spPr>
          <a:xfrm>
            <a:off x="581811" y="3914268"/>
            <a:ext cx="1321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Agent 1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B4C0B5-464D-4D08-A14C-DF02E117F6FC}"/>
              </a:ext>
            </a:extLst>
          </p:cNvPr>
          <p:cNvSpPr txBox="1"/>
          <p:nvPr/>
        </p:nvSpPr>
        <p:spPr>
          <a:xfrm>
            <a:off x="2207568" y="3935032"/>
            <a:ext cx="1321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Agent 2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2115C0-BB37-472A-8665-7C9960EB1077}"/>
              </a:ext>
            </a:extLst>
          </p:cNvPr>
          <p:cNvCxnSpPr>
            <a:stCxn id="11" idx="0"/>
          </p:cNvCxnSpPr>
          <p:nvPr/>
        </p:nvCxnSpPr>
        <p:spPr>
          <a:xfrm flipV="1">
            <a:off x="1242459" y="3429000"/>
            <a:ext cx="389045" cy="4852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6642C1-039D-4C8A-A96C-47D7BDB3B133}"/>
              </a:ext>
            </a:extLst>
          </p:cNvPr>
          <p:cNvCxnSpPr>
            <a:cxnSpLocks/>
          </p:cNvCxnSpPr>
          <p:nvPr/>
        </p:nvCxnSpPr>
        <p:spPr>
          <a:xfrm flipV="1">
            <a:off x="2711624" y="3429000"/>
            <a:ext cx="0" cy="4852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7910661-1E53-466D-99DD-12F1ACD11DEC}"/>
              </a:ext>
            </a:extLst>
          </p:cNvPr>
          <p:cNvSpPr txBox="1"/>
          <p:nvPr/>
        </p:nvSpPr>
        <p:spPr>
          <a:xfrm>
            <a:off x="3775551" y="2310505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dirty="0">
                <a:latin typeface="Arial" panose="020B0604020202020204" pitchFamily="34" charset="0"/>
                <a:cs typeface="Arial" panose="020B0604020202020204" pitchFamily="34" charset="0"/>
              </a:rPr>
              <a:t>a=0: move right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32C06F-FCA0-4FBF-BC85-818BA33C958A}"/>
              </a:ext>
            </a:extLst>
          </p:cNvPr>
          <p:cNvSpPr txBox="1"/>
          <p:nvPr/>
        </p:nvSpPr>
        <p:spPr>
          <a:xfrm>
            <a:off x="3775686" y="2647571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dirty="0">
                <a:latin typeface="Arial" panose="020B0604020202020204" pitchFamily="34" charset="0"/>
                <a:cs typeface="Arial" panose="020B0604020202020204" pitchFamily="34" charset="0"/>
              </a:rPr>
              <a:t>a=1: move left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34F706-83A1-4DE9-AD5B-6A3A49D71415}"/>
              </a:ext>
            </a:extLst>
          </p:cNvPr>
          <p:cNvSpPr txBox="1"/>
          <p:nvPr/>
        </p:nvSpPr>
        <p:spPr>
          <a:xfrm>
            <a:off x="6960096" y="1895080"/>
            <a:ext cx="1321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F521A2-C765-4C8D-9194-4493C3E6607F}"/>
              </a:ext>
            </a:extLst>
          </p:cNvPr>
          <p:cNvSpPr txBox="1"/>
          <p:nvPr/>
        </p:nvSpPr>
        <p:spPr>
          <a:xfrm>
            <a:off x="973762" y="5931591"/>
            <a:ext cx="2160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action space</a:t>
            </a:r>
            <a:endParaRPr lang="zh-CN" alt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993CAE-EA87-4987-816E-FA73E6E3A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62" y="4816987"/>
            <a:ext cx="1609725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557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rrow: Right 21">
            <a:extLst>
              <a:ext uri="{FF2B5EF4-FFF2-40B4-BE49-F238E27FC236}">
                <a16:creationId xmlns:a16="http://schemas.microsoft.com/office/drawing/2014/main" id="{7326DDB6-A1A7-4CB2-8209-A96DCDB30135}"/>
              </a:ext>
            </a:extLst>
          </p:cNvPr>
          <p:cNvSpPr/>
          <p:nvPr/>
        </p:nvSpPr>
        <p:spPr>
          <a:xfrm>
            <a:off x="2496627" y="5005493"/>
            <a:ext cx="4978222" cy="57606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C062D80-D3C8-4B09-9F8E-11414D6A4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</a:rPr>
              <a:t>1 Motivation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ADA06C-73E0-4D9A-8601-E4EADAF2E518}"/>
              </a:ext>
            </a:extLst>
          </p:cNvPr>
          <p:cNvSpPr/>
          <p:nvPr/>
        </p:nvSpPr>
        <p:spPr>
          <a:xfrm>
            <a:off x="911424" y="1196752"/>
            <a:ext cx="10441160" cy="58915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C1C526-9159-4145-8F9A-2353E1F9206A}"/>
              </a:ext>
            </a:extLst>
          </p:cNvPr>
          <p:cNvSpPr txBox="1"/>
          <p:nvPr/>
        </p:nvSpPr>
        <p:spPr>
          <a:xfrm>
            <a:off x="1199456" y="1268760"/>
            <a:ext cx="96490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altLang="zh-CN" sz="2200" b="1" dirty="0">
                <a:latin typeface="Arial" panose="020B0604020202020204" pitchFamily="34" charset="0"/>
                <a:cs typeface="Arial" panose="020B0604020202020204" pitchFamily="34" charset="0"/>
              </a:rPr>
              <a:t>Coordinating the agents’ policies can guide their exploration</a:t>
            </a:r>
            <a:endParaRPr lang="zh-CN" alt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6988E2-CF1D-4F53-B0A5-3E34949F9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614" y="2060848"/>
            <a:ext cx="6800850" cy="21812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98356B-4E97-4025-9943-DA4CC2A52C78}"/>
              </a:ext>
            </a:extLst>
          </p:cNvPr>
          <p:cNvSpPr txBox="1"/>
          <p:nvPr/>
        </p:nvSpPr>
        <p:spPr>
          <a:xfrm>
            <a:off x="581811" y="3914268"/>
            <a:ext cx="1321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Agent 1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B4C0B5-464D-4D08-A14C-DF02E117F6FC}"/>
              </a:ext>
            </a:extLst>
          </p:cNvPr>
          <p:cNvSpPr txBox="1"/>
          <p:nvPr/>
        </p:nvSpPr>
        <p:spPr>
          <a:xfrm>
            <a:off x="2207568" y="3935032"/>
            <a:ext cx="1321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Agent 2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2115C0-BB37-472A-8665-7C9960EB1077}"/>
              </a:ext>
            </a:extLst>
          </p:cNvPr>
          <p:cNvCxnSpPr>
            <a:stCxn id="11" idx="0"/>
          </p:cNvCxnSpPr>
          <p:nvPr/>
        </p:nvCxnSpPr>
        <p:spPr>
          <a:xfrm flipV="1">
            <a:off x="1242459" y="3429000"/>
            <a:ext cx="389045" cy="4852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6642C1-039D-4C8A-A96C-47D7BDB3B133}"/>
              </a:ext>
            </a:extLst>
          </p:cNvPr>
          <p:cNvCxnSpPr>
            <a:cxnSpLocks/>
          </p:cNvCxnSpPr>
          <p:nvPr/>
        </p:nvCxnSpPr>
        <p:spPr>
          <a:xfrm flipV="1">
            <a:off x="2711624" y="3429000"/>
            <a:ext cx="0" cy="4852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7910661-1E53-466D-99DD-12F1ACD11DEC}"/>
              </a:ext>
            </a:extLst>
          </p:cNvPr>
          <p:cNvSpPr txBox="1"/>
          <p:nvPr/>
        </p:nvSpPr>
        <p:spPr>
          <a:xfrm>
            <a:off x="3775551" y="2310505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dirty="0">
                <a:latin typeface="Arial" panose="020B0604020202020204" pitchFamily="34" charset="0"/>
                <a:cs typeface="Arial" panose="020B0604020202020204" pitchFamily="34" charset="0"/>
              </a:rPr>
              <a:t>a=0: move right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32C06F-FCA0-4FBF-BC85-818BA33C958A}"/>
              </a:ext>
            </a:extLst>
          </p:cNvPr>
          <p:cNvSpPr txBox="1"/>
          <p:nvPr/>
        </p:nvSpPr>
        <p:spPr>
          <a:xfrm>
            <a:off x="3775686" y="2647571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dirty="0">
                <a:latin typeface="Arial" panose="020B0604020202020204" pitchFamily="34" charset="0"/>
                <a:cs typeface="Arial" panose="020B0604020202020204" pitchFamily="34" charset="0"/>
              </a:rPr>
              <a:t>a=1: move left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34F706-83A1-4DE9-AD5B-6A3A49D71415}"/>
              </a:ext>
            </a:extLst>
          </p:cNvPr>
          <p:cNvSpPr txBox="1"/>
          <p:nvPr/>
        </p:nvSpPr>
        <p:spPr>
          <a:xfrm>
            <a:off x="6960096" y="1895080"/>
            <a:ext cx="1321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FDE88F-35F4-4DB5-845A-70E7FFA0301C}"/>
              </a:ext>
            </a:extLst>
          </p:cNvPr>
          <p:cNvSpPr txBox="1"/>
          <p:nvPr/>
        </p:nvSpPr>
        <p:spPr>
          <a:xfrm>
            <a:off x="3221306" y="5108859"/>
            <a:ext cx="37822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Impose joint action structure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F521A2-C765-4C8D-9194-4493C3E6607F}"/>
              </a:ext>
            </a:extLst>
          </p:cNvPr>
          <p:cNvSpPr txBox="1"/>
          <p:nvPr/>
        </p:nvSpPr>
        <p:spPr>
          <a:xfrm>
            <a:off x="973762" y="5931591"/>
            <a:ext cx="2160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action space</a:t>
            </a:r>
            <a:endParaRPr lang="zh-CN" alt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993CAE-EA87-4987-816E-FA73E6E3A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62" y="4816987"/>
            <a:ext cx="1609725" cy="990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55E1F9A-43A7-4A99-833D-D175E1BAC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849" y="4716935"/>
            <a:ext cx="4465076" cy="108244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EA9FDBA-84BD-4409-9D49-E1241693944A}"/>
              </a:ext>
            </a:extLst>
          </p:cNvPr>
          <p:cNvSpPr txBox="1"/>
          <p:nvPr/>
        </p:nvSpPr>
        <p:spPr>
          <a:xfrm>
            <a:off x="8660432" y="5982538"/>
            <a:ext cx="3782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Mapped joint action space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696963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Custom 2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323232"/>
      </a:accent1>
      <a:accent2>
        <a:srgbClr val="E0E0E0"/>
      </a:accent2>
      <a:accent3>
        <a:srgbClr val="DE2010"/>
      </a:accent3>
      <a:accent4>
        <a:srgbClr val="C8C8C8"/>
      </a:accent4>
      <a:accent5>
        <a:srgbClr val="F7901E"/>
      </a:accent5>
      <a:accent6>
        <a:srgbClr val="A3A149"/>
      </a:accent6>
      <a:hlink>
        <a:srgbClr val="0070C0"/>
      </a:hlink>
      <a:folHlink>
        <a:srgbClr val="0070C0"/>
      </a:folHlink>
    </a:clrScheme>
    <a:fontScheme name="Joshua">
      <a:majorFont>
        <a:latin typeface="Georgia"/>
        <a:ea typeface=""/>
        <a:cs typeface=""/>
      </a:majorFont>
      <a:minorFont>
        <a:latin typeface="Franklin Gothic Book"/>
        <a:ea typeface=""/>
        <a:cs typeface="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39857</TotalTime>
  <Words>1232</Words>
  <Application>Microsoft Office PowerPoint</Application>
  <PresentationFormat>Widescreen</PresentationFormat>
  <Paragraphs>229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微软雅黑</vt:lpstr>
      <vt:lpstr>Arial</vt:lpstr>
      <vt:lpstr>Calibri</vt:lpstr>
      <vt:lpstr>Courier New</vt:lpstr>
      <vt:lpstr>Franklin Gothic Book</vt:lpstr>
      <vt:lpstr>Times New Roman</vt:lpstr>
      <vt:lpstr>Wingdings</vt:lpstr>
      <vt:lpstr>Advantage</vt:lpstr>
      <vt:lpstr>Promoting Coordination through Policy Regularization in Multi-Agent Deep Reinforcement Learning</vt:lpstr>
      <vt:lpstr>Contents</vt:lpstr>
      <vt:lpstr>1 Motivation</vt:lpstr>
      <vt:lpstr>1 Motivation</vt:lpstr>
      <vt:lpstr>1 Motivation</vt:lpstr>
      <vt:lpstr>1 Motivation</vt:lpstr>
      <vt:lpstr>1 Motivation</vt:lpstr>
      <vt:lpstr>1 Motivation</vt:lpstr>
      <vt:lpstr>1 Motivation</vt:lpstr>
      <vt:lpstr>1 Motivation</vt:lpstr>
      <vt:lpstr>1 Motivation</vt:lpstr>
      <vt:lpstr>1 Motivation</vt:lpstr>
      <vt:lpstr>1 Motivation</vt:lpstr>
      <vt:lpstr>1 Motivation</vt:lpstr>
      <vt:lpstr>2 Methodology</vt:lpstr>
      <vt:lpstr>2 Methodology</vt:lpstr>
      <vt:lpstr>2 Methodology</vt:lpstr>
      <vt:lpstr>2 Methodology</vt:lpstr>
      <vt:lpstr>2 Methodology</vt:lpstr>
      <vt:lpstr>2 Methodology</vt:lpstr>
      <vt:lpstr>2 Methodology</vt:lpstr>
      <vt:lpstr>2 Methodology</vt:lpstr>
      <vt:lpstr>2 Methodology</vt:lpstr>
      <vt:lpstr>2 Methodology</vt:lpstr>
      <vt:lpstr>2 Methodology</vt:lpstr>
      <vt:lpstr>2 Methodology</vt:lpstr>
      <vt:lpstr>2 Methodology</vt:lpstr>
      <vt:lpstr>2 Methodology</vt:lpstr>
      <vt:lpstr>2 Methodology</vt:lpstr>
      <vt:lpstr>2 Methodology</vt:lpstr>
      <vt:lpstr>2 Methodology</vt:lpstr>
      <vt:lpstr>2 Methodology</vt:lpstr>
      <vt:lpstr>2 Methodology</vt:lpstr>
      <vt:lpstr>2 Methodology</vt:lpstr>
      <vt:lpstr>2 Methodology</vt:lpstr>
      <vt:lpstr>3 Experiments</vt:lpstr>
      <vt:lpstr>3 Experiments</vt:lpstr>
      <vt:lpstr>3 Experiments</vt:lpstr>
      <vt:lpstr>3 Experiments</vt:lpstr>
      <vt:lpstr>3 Experiments</vt:lpstr>
      <vt:lpstr>3 Experiments</vt:lpstr>
      <vt:lpstr>3 Experiments</vt:lpstr>
      <vt:lpstr>3 Experiments</vt:lpstr>
      <vt:lpstr>Thank you ! </vt:lpstr>
      <vt:lpstr>Gumbel-softmax trick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wjw</dc:creator>
  <cp:lastModifiedBy>Jiawei Wang</cp:lastModifiedBy>
  <cp:revision>1538</cp:revision>
  <cp:lastPrinted>2018-09-13T18:12:28Z</cp:lastPrinted>
  <dcterms:created xsi:type="dcterms:W3CDTF">2014-08-18T11:27:13Z</dcterms:created>
  <dcterms:modified xsi:type="dcterms:W3CDTF">2020-10-16T13:44:40Z</dcterms:modified>
</cp:coreProperties>
</file>